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99" r:id="rId3"/>
    <p:sldId id="302" r:id="rId4"/>
    <p:sldId id="294" r:id="rId5"/>
    <p:sldId id="295" r:id="rId6"/>
    <p:sldId id="296" r:id="rId7"/>
    <p:sldId id="306" r:id="rId8"/>
    <p:sldId id="307" r:id="rId9"/>
    <p:sldId id="303" r:id="rId10"/>
    <p:sldId id="304" r:id="rId11"/>
    <p:sldId id="298" r:id="rId12"/>
    <p:sldId id="260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 Matthew Shoulders" initials="JMS" lastIdx="1" clrIdx="0">
    <p:extLst>
      <p:ext uri="{19B8F6BF-5375-455C-9EA6-DF929625EA0E}">
        <p15:presenceInfo xmlns:p15="http://schemas.microsoft.com/office/powerpoint/2012/main" userId="Jacob Matthew Should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1B300"/>
    <a:srgbClr val="182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0" autoAdjust="0"/>
    <p:restoredTop sz="94353" autoAdjust="0"/>
  </p:normalViewPr>
  <p:slideViewPr>
    <p:cSldViewPr snapToGrid="0" snapToObjects="1">
      <p:cViewPr>
        <p:scale>
          <a:sx n="66" d="100"/>
          <a:sy n="66" d="100"/>
        </p:scale>
        <p:origin x="180" y="7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31T16:11:26.161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0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14.emf"/><Relationship Id="rId1" Type="http://schemas.openxmlformats.org/officeDocument/2006/relationships/image" Target="../media/image15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B504FC-F642-1A4D-BFD7-E526F0BE705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94A8A1-CB66-A146-8566-AD364AAF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7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A8A1-CB66-A146-8566-AD364AAFAB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85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input from computer in basement.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A8A1-CB66-A146-8566-AD364AAFAB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9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 defTabSz="3423514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0" dirty="0">
                <a:solidFill>
                  <a:prstClr val="black"/>
                </a:solidFill>
                <a:latin typeface="+mn-lt"/>
                <a:ea typeface="Oswald"/>
                <a:sym typeface="Oswald"/>
              </a:rPr>
              <a:t>Hole transport layers all stem from something known as an </a:t>
            </a:r>
            <a:r>
              <a:rPr lang="en-US" dirty="0">
                <a:solidFill>
                  <a:prstClr val="black"/>
                </a:solidFill>
                <a:latin typeface="+mn-lt"/>
                <a:ea typeface="Oswald"/>
                <a:sym typeface="Oswald"/>
              </a:rPr>
              <a:t>electron hole</a:t>
            </a:r>
            <a:r>
              <a:rPr lang="en-US" b="0" dirty="0">
                <a:solidFill>
                  <a:prstClr val="black"/>
                </a:solidFill>
                <a:latin typeface="+mn-lt"/>
                <a:ea typeface="Oswald"/>
                <a:sym typeface="Oswald"/>
              </a:rPr>
              <a:t>:</a:t>
            </a:r>
          </a:p>
          <a:p>
            <a:pPr algn="just" defTabSz="3423514">
              <a:lnSpc>
                <a:spcPct val="115000"/>
              </a:lnSpc>
              <a:spcBef>
                <a:spcPts val="0"/>
              </a:spcBef>
            </a:pPr>
            <a:r>
              <a:rPr lang="en-US" b="0" dirty="0">
                <a:solidFill>
                  <a:prstClr val="black"/>
                </a:solidFill>
                <a:latin typeface="+mn-lt"/>
                <a:ea typeface="Oswald"/>
                <a:sym typeface="Oswald"/>
              </a:rPr>
              <a:t>A location in a semiconducting material that is positively charged. </a:t>
            </a:r>
          </a:p>
          <a:p>
            <a:pPr algn="just" defTabSz="3423514">
              <a:lnSpc>
                <a:spcPct val="115000"/>
              </a:lnSpc>
              <a:spcBef>
                <a:spcPts val="0"/>
              </a:spcBef>
            </a:pPr>
            <a:r>
              <a:rPr lang="en-US" b="0" dirty="0">
                <a:solidFill>
                  <a:prstClr val="black"/>
                </a:solidFill>
                <a:latin typeface="+mn-lt"/>
                <a:ea typeface="Oswald"/>
                <a:sym typeface="Oswald"/>
              </a:rPr>
              <a:t>Formation comes from missing electrons that create an electron-hole pair because of differing energy levels between the valence and conduction bands present. </a:t>
            </a:r>
          </a:p>
          <a:p>
            <a:pPr marL="0" lvl="0" indent="0" algn="just" defTabSz="3423514">
              <a:lnSpc>
                <a:spcPct val="115000"/>
              </a:lnSpc>
              <a:spcBef>
                <a:spcPts val="0"/>
              </a:spcBef>
              <a:buNone/>
            </a:pPr>
            <a:endParaRPr lang="en-US" b="0" dirty="0">
              <a:solidFill>
                <a:prstClr val="black"/>
              </a:solidFill>
              <a:latin typeface="+mn-lt"/>
              <a:ea typeface="Oswald"/>
              <a:sym typeface="Oswald"/>
            </a:endParaRPr>
          </a:p>
          <a:p>
            <a:pPr marL="0" indent="0" algn="just" defTabSz="3423514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0" dirty="0">
                <a:solidFill>
                  <a:prstClr val="black"/>
                </a:solidFill>
                <a:latin typeface="+mn-lt"/>
                <a:ea typeface="Oswald"/>
                <a:sym typeface="Oswald"/>
              </a:rPr>
              <a:t>Electron-holes have the ability to move through a material like minute molecules. Their overall effectiveness will depend on their capacity to cancel out negative charges.</a:t>
            </a:r>
          </a:p>
          <a:p>
            <a:pPr marL="0" lvl="0" indent="0" algn="just" defTabSz="3423514">
              <a:lnSpc>
                <a:spcPct val="115000"/>
              </a:lnSpc>
              <a:spcBef>
                <a:spcPts val="0"/>
              </a:spcBef>
              <a:buNone/>
            </a:pPr>
            <a:endParaRPr lang="en-US" b="0" dirty="0">
              <a:solidFill>
                <a:prstClr val="black"/>
              </a:solidFill>
              <a:latin typeface="+mn-lt"/>
              <a:ea typeface="Oswald"/>
              <a:sym typeface="Oswald"/>
            </a:endParaRPr>
          </a:p>
          <a:p>
            <a:pPr marL="0" lvl="0" indent="0" algn="just" defTabSz="3423514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0" dirty="0">
                <a:solidFill>
                  <a:prstClr val="black"/>
                </a:solidFill>
                <a:latin typeface="+mn-lt"/>
                <a:ea typeface="Oswald"/>
                <a:sym typeface="Oswald"/>
              </a:rPr>
              <a:t>A hole transporting material like </a:t>
            </a:r>
            <a:r>
              <a:rPr lang="en-US" b="0" dirty="0" err="1">
                <a:solidFill>
                  <a:prstClr val="black"/>
                </a:solidFill>
                <a:latin typeface="+mn-lt"/>
                <a:ea typeface="Oswald"/>
                <a:sym typeface="Oswald"/>
              </a:rPr>
              <a:t>Sprio-MeOTAD</a:t>
            </a:r>
            <a:r>
              <a:rPr lang="en-US" b="0" dirty="0">
                <a:solidFill>
                  <a:prstClr val="black"/>
                </a:solidFill>
                <a:latin typeface="+mn-lt"/>
                <a:ea typeface="Oswald"/>
                <a:sym typeface="Oswald"/>
              </a:rPr>
              <a:t> must be smooshed between anode (+) and cathode (-) layers of an X-ray detector for maximum efficiency. We can use alternated versions of the molecule to improve perovskite detectors for X-ray detection.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A8A1-CB66-A146-8566-AD364AAFAB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71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A8A1-CB66-A146-8566-AD364AAFAB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9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423514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prstClr val="black"/>
                </a:solidFill>
                <a:latin typeface="+mn-lt"/>
              </a:rPr>
              <a:t>The synthesis of </a:t>
            </a:r>
            <a:r>
              <a:rPr lang="en-US" sz="1200" b="0" dirty="0">
                <a:solidFill>
                  <a:srgbClr val="000000"/>
                </a:solidFill>
                <a:latin typeface="+mn-lt"/>
              </a:rPr>
              <a:t>2,7-Dibromo-9-fluorenone 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(Scheme 1) </a:t>
            </a:r>
            <a:r>
              <a:rPr lang="en-US" sz="1200" b="0" dirty="0">
                <a:solidFill>
                  <a:srgbClr val="000000"/>
                </a:solidFill>
                <a:latin typeface="+mn-lt"/>
              </a:rPr>
              <a:t>was prepared using 9H-fluoren-9-one</a:t>
            </a:r>
            <a:r>
              <a:rPr lang="en-US" sz="1200" b="0" dirty="0">
                <a:solidFill>
                  <a:prstClr val="black"/>
                </a:solidFill>
                <a:latin typeface="+mn-lt"/>
              </a:rPr>
              <a:t> in deionized water with an excess of liquid bromine. Solution refluxed for sixteen hours in a preheated sand bath. Purification consisted of simple filtration with deionized water</a:t>
            </a:r>
          </a:p>
          <a:p>
            <a:pPr defTabSz="3423514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prstClr val="black"/>
                </a:solidFill>
                <a:latin typeface="+mn-lt"/>
              </a:rPr>
              <a:t>(1) was then synthesized with naphthalen-1-ol and worked up with POCl₃ for nine hours to create 2',7'-Dibromospiro[dibenzo[c,h]xanthene-7,9'-fluorene] </a:t>
            </a:r>
            <a:r>
              <a:rPr lang="en-US" sz="1200" dirty="0">
                <a:solidFill>
                  <a:prstClr val="black"/>
                </a:solidFill>
                <a:latin typeface="+mn-lt"/>
              </a:rPr>
              <a:t>(Scheme 2) </a:t>
            </a:r>
            <a:r>
              <a:rPr lang="en-US" sz="1200" b="0" dirty="0">
                <a:solidFill>
                  <a:prstClr val="black"/>
                </a:solidFill>
                <a:latin typeface="+mn-lt"/>
              </a:rPr>
              <a:t>Anhydrous ethanol was used to filtrate the final product.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A8A1-CB66-A146-8566-AD364AAFAB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76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9H-fluorenone </a:t>
            </a:r>
            <a:r>
              <a:rPr lang="el-GR" dirty="0"/>
              <a:t>λ</a:t>
            </a:r>
            <a:r>
              <a:rPr lang="en-US" dirty="0"/>
              <a:t>max peak occurs at 377 nm and 2,7-Dibromo-9-fluorenone’s </a:t>
            </a:r>
            <a:r>
              <a:rPr lang="el-GR" dirty="0"/>
              <a:t>λ</a:t>
            </a:r>
            <a:r>
              <a:rPr lang="en-US" dirty="0"/>
              <a:t>max peak is at 415 nm. The shift can be attributed to the larger conjugated pi system of the brominated complex.</a:t>
            </a:r>
          </a:p>
          <a:p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2',7'-Dibromospiro[dibenzo[c,h]xanthene-7,9'-fluorene]</a:t>
            </a:r>
            <a:r>
              <a:rPr lang="en-US" dirty="0">
                <a:solidFill>
                  <a:srgbClr val="10334A"/>
                </a:solidFill>
              </a:rPr>
              <a:t>’s </a:t>
            </a:r>
            <a:r>
              <a:rPr lang="el-GR" dirty="0"/>
              <a:t>λ</a:t>
            </a:r>
            <a:r>
              <a:rPr lang="en-US" dirty="0"/>
              <a:t>max peak is 298 nm.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A8A1-CB66-A146-8566-AD364AAFAB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62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NMR spectra showcase the comparison of the regular 9H-fluorenone vs.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2,7-dibromo-9-fluoreneone on the left side and compare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Spiro[dibenzo[c,h]xanthene-7,9'-fluorene]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334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the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Dibromo Spiro[dibenzo[c,h]xanthene-7,9'-fluorene]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0334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the right side.</a:t>
            </a:r>
          </a:p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0334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0334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STILL NEED TO INPUT NMR SPECTRA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A8A1-CB66-A146-8566-AD364AAFAB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71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NMR spectra showcase the comparison of the regular 9H-fluorenone vs.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2,7-dibromo-9-fluoreneone on the left side and compare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Spiro[dibenzo[c,h]xanthene-7,9'-fluorene]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334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the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Dibromo Spiro[dibenzo[c,h]xanthene-7,9'-fluorene]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0334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the right side.</a:t>
            </a:r>
          </a:p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0334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0334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STILL NEED TO INPUT NMR SPECTRA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A8A1-CB66-A146-8566-AD364AAFAB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21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plan to continue working with products that have proved to be effective, while expanding on them with reagents like Grignard’s, while also trying new compounds with similar synthesis strategies.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A8A1-CB66-A146-8566-AD364AAFAB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55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A8A1-CB66-A146-8566-AD364AAFAB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0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92A1-09E0-2A43-935C-40000EF3A5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0DF63-15AC-C341-88A5-B915E0F7CB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39C99-FBA1-CB49-A694-41EF27E2B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CB5FADA-AAD4-5C49-91B0-2C5F5158E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1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0883-CF5F-4B40-961C-5D91C51B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AC1B3-C6E7-EE49-A158-57D4A066D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0A2DF-864E-5740-A8E3-5C8533703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58728-DEBE-6C47-B15C-FB4EB09D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3CA49-D7AB-094B-8E19-46463626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8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9A810-2A86-B941-9474-4238DB812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5E711-8FDE-1B4A-B816-1BDDE6FAE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51B12-6C30-4F4C-A75F-2725C782E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C57EB-B0DE-8E4D-9AB7-ADF96FEF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B0018-DFF7-AB42-BA24-888279BC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7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E689-2C75-D946-BC0D-C9837BB2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E8BAE-85D5-F546-9BD5-B665D92FC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C93E8-290F-8843-B5B6-A01444CA1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0BF37AD-D891-A240-93F2-E2D6517D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46C528-A45C-2E44-8257-744C6CE0489F}"/>
              </a:ext>
            </a:extLst>
          </p:cNvPr>
          <p:cNvSpPr/>
          <p:nvPr userDrawn="1"/>
        </p:nvSpPr>
        <p:spPr>
          <a:xfrm>
            <a:off x="1" y="0"/>
            <a:ext cx="462224" cy="6858000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9D1A07-E479-2147-BB05-8996A1B8EC28}"/>
              </a:ext>
            </a:extLst>
          </p:cNvPr>
          <p:cNvSpPr/>
          <p:nvPr userDrawn="1"/>
        </p:nvSpPr>
        <p:spPr>
          <a:xfrm>
            <a:off x="0" y="6390752"/>
            <a:ext cx="462224" cy="46724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D6D1-4A75-2F4B-9781-335245C50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072D3-99F8-AE45-90F9-9BCD2053A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8C356-D22E-5746-A900-68D66839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358998-9426-8540-BFC5-4FFF5FA7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02D937-B17F-FA43-8BC7-E32AFFE098DB}"/>
              </a:ext>
            </a:extLst>
          </p:cNvPr>
          <p:cNvSpPr/>
          <p:nvPr userDrawn="1"/>
        </p:nvSpPr>
        <p:spPr>
          <a:xfrm>
            <a:off x="1" y="0"/>
            <a:ext cx="462224" cy="6858000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8E4A42-C4CF-004D-AA7A-2707685A5A3F}"/>
              </a:ext>
            </a:extLst>
          </p:cNvPr>
          <p:cNvSpPr/>
          <p:nvPr userDrawn="1"/>
        </p:nvSpPr>
        <p:spPr>
          <a:xfrm>
            <a:off x="0" y="6390752"/>
            <a:ext cx="462224" cy="46724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5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AFD41-DB1C-AC4D-B6DC-397CE5820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4BCAA-59EC-AE46-89BD-9E10E0B37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259657E-EBF2-D64E-91A8-99AF3631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C5490F3-BEE5-EC4A-B3DE-0582C8D6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DB6E442-9177-6D46-A86D-59DC86221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586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1552-A723-FC4B-A899-7DAECEF2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F44A5-7434-0343-B003-438CF4A9D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70FF1-CA8C-4345-B663-5615B0E74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81478-527C-4F4C-AE86-3D04E7B6F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DC993-929D-D84D-904A-2367E5E50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959009-D973-B540-905C-69971AC52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24538C-C53D-3C44-ACE8-EB8F23F1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5BC32-CC53-674A-829F-774F9715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4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E36B-69AD-0644-ADEE-D8D55016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0FE65-E1EF-784A-98C0-33028383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1E501-F6A5-5741-B0D3-378FE421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84F13-0C5F-3440-8DF0-8BB3A666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3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50233-1456-A34A-945F-6BE58E1D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5C509C-B954-4F46-B69A-7D2F71D3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4DE53-FE61-5049-A300-599D3C9B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B6C58-0C24-2E46-B7D5-A3B598D51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A1916-E038-D34D-9947-8E6490991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EB54B-5A8E-B742-8570-53CE323CD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F6441-1961-C64F-A5AC-857DFE57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B109F-BC21-244C-9675-7BAFC18FB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D455B-142C-0248-85B6-38667AEE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7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6FC71-C017-264B-A891-58DF4B38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0D787-FDEA-9745-A69F-E8717EB71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1DF3E-BE97-6E48-8792-1127EBC9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10397-730A-8D4E-A4B0-9A34D2BA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B58B1-CBBA-364E-AD14-F853CC0B6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22830-381C-A74D-B61C-DEA1C5DC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2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616909-27C7-1B46-906B-5DE2A3116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71CF0-6D69-7341-A2E4-1666B0F5E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755DE-E9F4-564D-8606-044506B80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CC8B-654A-7544-9185-19F02E12E6D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0E7451-0637-DC4E-B327-C6CE081DE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1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0033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6.emf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5.emf"/><Relationship Id="rId5" Type="http://schemas.openxmlformats.org/officeDocument/2006/relationships/image" Target="../media/image15.emf"/><Relationship Id="rId15" Type="http://schemas.openxmlformats.org/officeDocument/2006/relationships/image" Target="../media/image27.e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29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4.emf"/><Relationship Id="rId1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2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e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emf"/><Relationship Id="rId1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55A966-35BF-3748-B45F-8A5541D9BF3D}"/>
              </a:ext>
            </a:extLst>
          </p:cNvPr>
          <p:cNvSpPr/>
          <p:nvPr/>
        </p:nvSpPr>
        <p:spPr>
          <a:xfrm>
            <a:off x="0" y="0"/>
            <a:ext cx="1748414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48C7EE-A26C-5146-BD07-4CE6BC20FD1A}"/>
              </a:ext>
            </a:extLst>
          </p:cNvPr>
          <p:cNvSpPr/>
          <p:nvPr/>
        </p:nvSpPr>
        <p:spPr>
          <a:xfrm>
            <a:off x="0" y="6390752"/>
            <a:ext cx="1748414" cy="467248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CC9D34-1FBD-B347-AF21-2FE16BDAD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6" y="1252993"/>
            <a:ext cx="1207819" cy="85716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798456" y="606958"/>
            <a:ext cx="1034350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342351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>
                <a:solidFill>
                  <a:schemeClr val="tx1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Synthetic Approaches to Creating Hole Transpor</a:t>
            </a:r>
            <a:r>
              <a:rPr lang="en-US" sz="4600" dirty="0">
                <a:solidFill>
                  <a:schemeClr val="tx1"/>
                </a:solidFill>
                <a:ea typeface="Oswald"/>
                <a:sym typeface="Oswald"/>
              </a:rPr>
              <a:t>t Materials</a:t>
            </a:r>
            <a:endParaRPr lang="en-US" sz="4600" b="1" dirty="0">
              <a:solidFill>
                <a:schemeClr val="tx1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408814" y="3680486"/>
            <a:ext cx="9144000" cy="1109878"/>
          </a:xfrm>
        </p:spPr>
        <p:txBody>
          <a:bodyPr>
            <a:normAutofit/>
          </a:bodyPr>
          <a:lstStyle/>
          <a:p>
            <a:r>
              <a:rPr lang="en-US" sz="2500" dirty="0"/>
              <a:t>Jacob Shoulders</a:t>
            </a:r>
          </a:p>
          <a:p>
            <a:r>
              <a:rPr lang="en-US" sz="2500" dirty="0"/>
              <a:t>April 19</a:t>
            </a:r>
            <a:r>
              <a:rPr lang="en-US" sz="2500" baseline="30000" dirty="0"/>
              <a:t>th</a:t>
            </a:r>
            <a:r>
              <a:rPr lang="en-US" sz="2500" dirty="0"/>
              <a:t>, 2025</a:t>
            </a:r>
            <a:endParaRPr lang="en-AU" sz="25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9F74DF7-BA3B-4473-B9A1-71AC29EA7273}"/>
              </a:ext>
            </a:extLst>
          </p:cNvPr>
          <p:cNvSpPr txBox="1">
            <a:spLocks/>
          </p:cNvSpPr>
          <p:nvPr/>
        </p:nvSpPr>
        <p:spPr>
          <a:xfrm>
            <a:off x="11876314" y="6492875"/>
            <a:ext cx="3156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B389F6-42C7-4A8A-9269-6F8BD4E5E613}" type="slidenum">
              <a:rPr lang="en-AU" smtClean="0"/>
              <a:pPr/>
              <a:t>1</a:t>
            </a:fld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71F683-D6DE-7E25-F299-4E885B41C94F}"/>
              </a:ext>
            </a:extLst>
          </p:cNvPr>
          <p:cNvSpPr txBox="1"/>
          <p:nvPr/>
        </p:nvSpPr>
        <p:spPr>
          <a:xfrm>
            <a:off x="1748414" y="5365019"/>
            <a:ext cx="104435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Arizona Space Grant Consortium Statewide Symposium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82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1EDBF-39AD-288F-83BE-574F16627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A717-F203-595B-2645-B93244A5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4"/>
            <a:ext cx="3197053" cy="566053"/>
          </a:xfrm>
        </p:spPr>
        <p:txBody>
          <a:bodyPr>
            <a:noAutofit/>
          </a:bodyPr>
          <a:lstStyle/>
          <a:p>
            <a:r>
              <a:rPr lang="en-US" sz="4000" u="sng" dirty="0"/>
              <a:t>Conclusion</a:t>
            </a:r>
            <a:endParaRPr lang="en-AU" sz="40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1308D-4E25-4B9D-DA9E-8D1615CE3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20" y="1369254"/>
            <a:ext cx="5398405" cy="5128339"/>
          </a:xfrm>
        </p:spPr>
        <p:txBody>
          <a:bodyPr/>
          <a:lstStyle/>
          <a:p>
            <a:pPr algn="just"/>
            <a:r>
              <a:rPr lang="en-AU" sz="2400" b="0" dirty="0">
                <a:solidFill>
                  <a:schemeClr val="tx1"/>
                </a:solidFill>
              </a:rPr>
              <a:t>Based off the characterization of the NMR, the Spiro complex was successfully synthesized.</a:t>
            </a:r>
          </a:p>
          <a:p>
            <a:pPr algn="just"/>
            <a:r>
              <a:rPr lang="en-AU" sz="2400" b="0" dirty="0">
                <a:solidFill>
                  <a:schemeClr val="tx1"/>
                </a:solidFill>
              </a:rPr>
              <a:t>The 9H-fluorenone derivatives prove to be applicable for further Spiro reactions for uses in perovskite X-ray detectors. </a:t>
            </a:r>
            <a:r>
              <a:rPr lang="en-AU" sz="2400" dirty="0">
                <a:solidFill>
                  <a:schemeClr val="tx1"/>
                </a:solidFill>
              </a:rPr>
              <a:t>(Reference 1 and 5)</a:t>
            </a:r>
          </a:p>
          <a:p>
            <a:pPr lvl="1" algn="just"/>
            <a:r>
              <a:rPr lang="en-AU" b="0" dirty="0">
                <a:solidFill>
                  <a:schemeClr val="tx1"/>
                </a:solidFill>
              </a:rPr>
              <a:t>Potential applications:</a:t>
            </a:r>
          </a:p>
          <a:p>
            <a:pPr lvl="2" algn="just"/>
            <a:r>
              <a:rPr lang="en-AU" sz="2400" dirty="0">
                <a:solidFill>
                  <a:schemeClr val="tx1"/>
                </a:solidFill>
              </a:rPr>
              <a:t>Medical Settings</a:t>
            </a:r>
          </a:p>
          <a:p>
            <a:pPr lvl="2" algn="just"/>
            <a:r>
              <a:rPr lang="en-AU" sz="2400" b="0" dirty="0">
                <a:solidFill>
                  <a:schemeClr val="tx1"/>
                </a:solidFill>
              </a:rPr>
              <a:t>NASA Space Settings</a:t>
            </a:r>
          </a:p>
          <a:p>
            <a:pPr lvl="2" algn="just"/>
            <a:r>
              <a:rPr lang="en-AU" sz="2400" dirty="0">
                <a:solidFill>
                  <a:schemeClr val="tx1"/>
                </a:solidFill>
              </a:rPr>
              <a:t>Planetary Research</a:t>
            </a:r>
            <a:endParaRPr lang="en-AU" sz="2400" b="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AU" b="0" dirty="0"/>
          </a:p>
          <a:p>
            <a:pPr marL="0" indent="0" algn="just">
              <a:buNone/>
            </a:pPr>
            <a:endParaRPr lang="en-AU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BD57E-1203-13D5-996D-2A98AB1EEC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4371" y="6492875"/>
            <a:ext cx="427630" cy="365125"/>
          </a:xfrm>
          <a:prstGeom prst="rect">
            <a:avLst/>
          </a:prstGeom>
        </p:spPr>
        <p:txBody>
          <a:bodyPr/>
          <a:lstStyle/>
          <a:p>
            <a:fld id="{AAB389F6-42C7-4A8A-9269-6F8BD4E5E613}" type="slidenum">
              <a:rPr lang="en-AU" smtClean="0"/>
              <a:t>10</a:t>
            </a:fld>
            <a:endParaRPr lang="en-AU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A7E67C6-BC46-417F-B6BB-DDA9CCA61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177470"/>
              </p:ext>
            </p:extLst>
          </p:nvPr>
        </p:nvGraphicFramePr>
        <p:xfrm>
          <a:off x="6600353" y="3050311"/>
          <a:ext cx="2514457" cy="1187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CS ChemDraw Drawing" r:id="rId4" imgW="1266041" imgH="598394" progId="ChemDraw.Document.6.0">
                  <p:embed/>
                </p:oleObj>
              </mc:Choice>
              <mc:Fallback>
                <p:oleObj name="CS ChemDraw Drawing" r:id="rId4" imgW="1266041" imgH="598394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B0520A7-40B2-48CD-9E9B-A9122FF4BB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00353" y="3050311"/>
                        <a:ext cx="2514457" cy="1187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C0A6CB18-40EF-40A1-A226-95C968C0B5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863737"/>
              </p:ext>
            </p:extLst>
          </p:nvPr>
        </p:nvGraphicFramePr>
        <p:xfrm>
          <a:off x="7112418" y="449771"/>
          <a:ext cx="1561625" cy="1185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CS ChemDraw Drawing" r:id="rId6" imgW="790351" imgH="600075" progId="ChemDraw.Document.6.0">
                  <p:embed/>
                </p:oleObj>
              </mc:Choice>
              <mc:Fallback>
                <p:oleObj name="CS ChemDraw Drawing" r:id="rId6" imgW="790351" imgH="600075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7901987-616B-4C5D-B19E-ACAC812608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12418" y="449771"/>
                        <a:ext cx="1561625" cy="1185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9104EEDB-0A88-4CF8-A7BB-02437F4279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953700"/>
              </p:ext>
            </p:extLst>
          </p:nvPr>
        </p:nvGraphicFramePr>
        <p:xfrm>
          <a:off x="8711449" y="1274411"/>
          <a:ext cx="428311" cy="424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CS ChemDraw Drawing" r:id="rId8" imgW="330125" imgH="327436" progId="ChemDraw.Document.6.0">
                  <p:embed/>
                </p:oleObj>
              </mc:Choice>
              <mc:Fallback>
                <p:oleObj name="CS ChemDraw Drawing" r:id="rId8" imgW="330125" imgH="3274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11449" y="1274411"/>
                        <a:ext cx="428311" cy="424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0492B162-5E24-429F-B5FF-3442591ED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358996"/>
              </p:ext>
            </p:extLst>
          </p:nvPr>
        </p:nvGraphicFramePr>
        <p:xfrm>
          <a:off x="6646701" y="1270292"/>
          <a:ext cx="428311" cy="428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CS ChemDraw Drawing" r:id="rId10" imgW="328781" imgH="329117" progId="ChemDraw.Document.6.0">
                  <p:embed/>
                </p:oleObj>
              </mc:Choice>
              <mc:Fallback>
                <p:oleObj name="CS ChemDraw Drawing" r:id="rId10" imgW="328781" imgH="3291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46701" y="1270292"/>
                        <a:ext cx="428311" cy="428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81E18D2D-EEE0-4739-9794-0C4C7A0E3B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458848"/>
              </p:ext>
            </p:extLst>
          </p:nvPr>
        </p:nvGraphicFramePr>
        <p:xfrm>
          <a:off x="7798399" y="2100027"/>
          <a:ext cx="146396" cy="541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CS ChemDraw Drawing" r:id="rId12" imgW="115309" imgH="429297" progId="ChemDraw.Document.6.0">
                  <p:embed/>
                </p:oleObj>
              </mc:Choice>
              <mc:Fallback>
                <p:oleObj name="CS ChemDraw Drawing" r:id="rId12" imgW="115309" imgH="4292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98399" y="2100027"/>
                        <a:ext cx="146396" cy="541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45787AA4-E7B4-4DDE-B612-7AA3201E93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665406"/>
              </p:ext>
            </p:extLst>
          </p:nvPr>
        </p:nvGraphicFramePr>
        <p:xfrm>
          <a:off x="6643977" y="5325478"/>
          <a:ext cx="2455241" cy="1167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CS ChemDraw Drawing" r:id="rId14" imgW="1261334" imgH="600075" progId="ChemDraw.Document.6.0">
                  <p:embed/>
                </p:oleObj>
              </mc:Choice>
              <mc:Fallback>
                <p:oleObj name="CS ChemDraw Drawing" r:id="rId14" imgW="1261334" imgH="6000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43977" y="5325478"/>
                        <a:ext cx="2455241" cy="1167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CE04CA3D-0A72-43DF-9933-7354ECCA181C}"/>
              </a:ext>
            </a:extLst>
          </p:cNvPr>
          <p:cNvSpPr txBox="1"/>
          <p:nvPr/>
        </p:nvSpPr>
        <p:spPr>
          <a:xfrm>
            <a:off x="7650522" y="4597181"/>
            <a:ext cx="73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28DCB0F-2628-FB94-8E46-F6B47E8065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614980"/>
              </p:ext>
            </p:extLst>
          </p:nvPr>
        </p:nvGraphicFramePr>
        <p:xfrm>
          <a:off x="9355003" y="3760670"/>
          <a:ext cx="424218" cy="424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CS ChemDraw Drawing" r:id="rId10" imgW="328781" imgH="329117" progId="ChemDraw.Document.6.0">
                  <p:embed/>
                </p:oleObj>
              </mc:Choice>
              <mc:Fallback>
                <p:oleObj name="CS ChemDraw Drawing" r:id="rId10" imgW="328781" imgH="329117" progId="ChemDraw.Document.6.0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0492B162-5E24-429F-B5FF-3442591ED2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355003" y="3760670"/>
                        <a:ext cx="424218" cy="424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EB4B815-348E-5FAC-BC4A-71B278FD3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621675"/>
              </p:ext>
            </p:extLst>
          </p:nvPr>
        </p:nvGraphicFramePr>
        <p:xfrm>
          <a:off x="11440045" y="3760670"/>
          <a:ext cx="428337" cy="424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CS ChemDraw Drawing" r:id="rId8" imgW="330125" imgH="327436" progId="ChemDraw.Document.6.0">
                  <p:embed/>
                </p:oleObj>
              </mc:Choice>
              <mc:Fallback>
                <p:oleObj name="CS ChemDraw Drawing" r:id="rId8" imgW="330125" imgH="327436" progId="ChemDraw.Document.6.0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9104EEDB-0A88-4CF8-A7BB-02437F4279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40045" y="3760670"/>
                        <a:ext cx="428337" cy="424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39496DC-DD28-0E68-D500-863DC6F9DC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770260"/>
              </p:ext>
            </p:extLst>
          </p:nvPr>
        </p:nvGraphicFramePr>
        <p:xfrm>
          <a:off x="10511710" y="2046697"/>
          <a:ext cx="172621" cy="541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CS ChemDraw Drawing" r:id="rId12" imgW="115309" imgH="429297" progId="ChemDraw.Document.6.0">
                  <p:embed/>
                </p:oleObj>
              </mc:Choice>
              <mc:Fallback>
                <p:oleObj name="CS ChemDraw Drawing" r:id="rId12" imgW="115309" imgH="429297" progId="ChemDraw.Document.6.0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81E18D2D-EEE0-4739-9794-0C4C7A0E3B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511710" y="2046697"/>
                        <a:ext cx="172621" cy="541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6709F7A-7224-E2D6-06B4-692BD784DADB}"/>
              </a:ext>
            </a:extLst>
          </p:cNvPr>
          <p:cNvSpPr txBox="1"/>
          <p:nvPr/>
        </p:nvSpPr>
        <p:spPr>
          <a:xfrm>
            <a:off x="10368573" y="4549261"/>
            <a:ext cx="73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32410D9-3743-42E8-9F7B-E8EA628F77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4796"/>
              </p:ext>
            </p:extLst>
          </p:nvPr>
        </p:nvGraphicFramePr>
        <p:xfrm>
          <a:off x="9749278" y="449771"/>
          <a:ext cx="1758902" cy="1114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CS ChemDraw Drawing" r:id="rId16" imgW="901625" imgH="571164" progId="ChemDraw.Document.6.0">
                  <p:embed/>
                </p:oleObj>
              </mc:Choice>
              <mc:Fallback>
                <p:oleObj name="CS ChemDraw Drawing" r:id="rId16" imgW="901625" imgH="5711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749278" y="449771"/>
                        <a:ext cx="1758902" cy="1114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423D873-BD23-4F06-AC12-14B968EB1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50255"/>
              </p:ext>
            </p:extLst>
          </p:nvPr>
        </p:nvGraphicFramePr>
        <p:xfrm>
          <a:off x="9714547" y="3002065"/>
          <a:ext cx="1758902" cy="1114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CS ChemDraw Drawing" r:id="rId16" imgW="901625" imgH="571164" progId="ChemDraw.Document.6.0">
                  <p:embed/>
                </p:oleObj>
              </mc:Choice>
              <mc:Fallback>
                <p:oleObj name="CS ChemDraw Drawing" r:id="rId16" imgW="901625" imgH="571164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32410D9-3743-42E8-9F7B-E8EA628F77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714547" y="3002065"/>
                        <a:ext cx="1758902" cy="1114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4FFB4F5-8E2A-4F6A-B639-80DDE88938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298856"/>
              </p:ext>
            </p:extLst>
          </p:nvPr>
        </p:nvGraphicFramePr>
        <p:xfrm>
          <a:off x="9238532" y="5246652"/>
          <a:ext cx="2639682" cy="1102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CS ChemDraw Drawing" r:id="rId18" imgW="1368238" imgH="571164" progId="ChemDraw.Document.6.0">
                  <p:embed/>
                </p:oleObj>
              </mc:Choice>
              <mc:Fallback>
                <p:oleObj name="CS ChemDraw Drawing" r:id="rId18" imgW="1368238" imgH="5711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238532" y="5246652"/>
                        <a:ext cx="2639682" cy="1102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54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71"/>
            <a:ext cx="10515600" cy="566053"/>
          </a:xfrm>
        </p:spPr>
        <p:txBody>
          <a:bodyPr>
            <a:noAutofit/>
          </a:bodyPr>
          <a:lstStyle/>
          <a:p>
            <a:r>
              <a:rPr lang="en-US" sz="4000" u="sng" dirty="0"/>
              <a:t>References</a:t>
            </a:r>
            <a:endParaRPr lang="en-AU" sz="40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67782" y="6464105"/>
            <a:ext cx="424218" cy="365125"/>
          </a:xfrm>
          <a:prstGeom prst="rect">
            <a:avLst/>
          </a:prstGeom>
        </p:spPr>
        <p:txBody>
          <a:bodyPr/>
          <a:lstStyle/>
          <a:p>
            <a:fld id="{AAB389F6-42C7-4A8A-9269-6F8BD4E5E613}" type="slidenum">
              <a:rPr lang="en-AU" smtClean="0"/>
              <a:t>11</a:t>
            </a:fld>
            <a:endParaRPr lang="en-AU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9BA071A-CF3C-DC77-5FCC-DECBF0AAF2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7823" y="900751"/>
            <a:ext cx="11079955" cy="634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en-US" sz="155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Li, L.; Lu, Z.; Yang, J.; Li, M.; Zhang, L.; Hai, J.; Liu, Y. Conjugated Copolymers of </a:t>
            </a:r>
            <a:r>
              <a:rPr kumimoji="0" lang="en-US" altLang="en-US" sz="15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Triazoloquinoxaline</a:t>
            </a:r>
            <a:r>
              <a:rPr kumimoji="0" lang="en-US" altLang="en-US" sz="15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-Alt-Fluorene with Imine Chain Bridge for Photovoltaic Solar Cells. </a:t>
            </a:r>
            <a:r>
              <a:rPr kumimoji="0" lang="en-US" altLang="en-US" sz="15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Mater. Lett..</a:t>
            </a:r>
            <a:r>
              <a:rPr kumimoji="0" lang="en-US" altLang="en-US" sz="15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kumimoji="0" lang="en-US" altLang="en-US" sz="15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</a:t>
            </a:r>
            <a:r>
              <a:rPr kumimoji="0" lang="en-US" altLang="en-US" sz="15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223–226. https://doi.org/10.1016/j.matlet.2016.04.009.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Maciejczyk, M.; Ivaturi, A.; Robertson, N. SFX as a Low-Cost “Spiro” Hole-Transport Material for Efficient Perovskite Solar Cells. </a:t>
            </a:r>
            <a:r>
              <a:rPr kumimoji="0" lang="en-US" altLang="en-US" sz="15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Mater. Chem. A. </a:t>
            </a:r>
            <a:r>
              <a:rPr kumimoji="0" lang="en-US" altLang="en-US" sz="15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kumimoji="0" lang="en-US" altLang="en-US" sz="15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15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(13), 4855–4863. https://doi.org/10.1039/c6ta00110f.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Xu, B.; Bi, D.; Hua, Y.; Liu, P.; Cheng, M.; Grätzel, M.; Kloo, L.; Hagfeldt, A.; Sun, L. A Low-Cost Spiro[Fluorene-9,9′-Xanthene]-Based Hole Transport Material for Highly Efficient Solid-State Dye-Sensitized Solar Cells and Perovskite Solar Cells. </a:t>
            </a:r>
            <a:r>
              <a:rPr kumimoji="0" lang="en-US" altLang="en-US" sz="15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Environ. Sci.. </a:t>
            </a:r>
            <a:r>
              <a:rPr kumimoji="0" lang="en-US" altLang="en-US" sz="15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kumimoji="0" lang="en-US" altLang="en-US" sz="15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en-US" altLang="en-US" sz="15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(3), 873–877. https://doi.org/10.1039/c6ee00056h.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Zhang, X.; Han, J.-B.; Li, P.-F.; Ji, X.; Zhang, Z. Improved, Highly Efficient, and Green Synthesis of Bromofluorenones and Nitrofluorenones in Water. </a:t>
            </a:r>
            <a:r>
              <a:rPr kumimoji="0" lang="en-US" altLang="en-US" sz="15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Synth. Commun.. </a:t>
            </a:r>
            <a:r>
              <a:rPr kumimoji="0" lang="en-US" altLang="en-US" sz="15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kumimoji="0" lang="en-US" altLang="en-US" sz="15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kumimoji="0" lang="en-US" altLang="en-US" sz="15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(21), 3804–3815. https://doi.org/10.1080/00397910902838904.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 Zheng, J.; Zhang, M.; Lau, C. F. J.; Deng, X.; Kim, J.; Ma, Q.; Chen, C.; Green, M. A.; Huang, S.; Ho-Baillie, A. W. Y. Spin-Coating Free Fabrication for Highly Efficient Perovskite Solar Cells. </a:t>
            </a:r>
            <a:r>
              <a:rPr kumimoji="0" lang="en-US" altLang="en-US" sz="15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Sol. Energy Mater. Sol. Cells. </a:t>
            </a:r>
            <a:r>
              <a:rPr kumimoji="0" lang="en-US" altLang="en-US" sz="15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kumimoji="0" lang="en-US" altLang="en-US" sz="15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</a:t>
            </a:r>
            <a:r>
              <a:rPr kumimoji="0" lang="en-US" altLang="en-US" sz="15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165–171. https://doi.org/10.1016/j.solmat.2017.04.029.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b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D80151-3161-1185-ECA3-C571A158CBEE}"/>
              </a:ext>
            </a:extLst>
          </p:cNvPr>
          <p:cNvCxnSpPr/>
          <p:nvPr/>
        </p:nvCxnSpPr>
        <p:spPr>
          <a:xfrm>
            <a:off x="631011" y="1944040"/>
            <a:ext cx="1123969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C1B714-7BB6-88B3-89C6-E64FE51BB13D}"/>
              </a:ext>
            </a:extLst>
          </p:cNvPr>
          <p:cNvCxnSpPr>
            <a:cxnSpLocks/>
          </p:cNvCxnSpPr>
          <p:nvPr/>
        </p:nvCxnSpPr>
        <p:spPr>
          <a:xfrm>
            <a:off x="631011" y="1944040"/>
            <a:ext cx="0" cy="9464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CB8879-5479-38DC-F832-25CFA3EE46F6}"/>
              </a:ext>
            </a:extLst>
          </p:cNvPr>
          <p:cNvCxnSpPr/>
          <p:nvPr/>
        </p:nvCxnSpPr>
        <p:spPr>
          <a:xfrm>
            <a:off x="631011" y="2890515"/>
            <a:ext cx="1123969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A8975A-AE40-51E8-5369-12A7E59F5444}"/>
              </a:ext>
            </a:extLst>
          </p:cNvPr>
          <p:cNvCxnSpPr>
            <a:cxnSpLocks/>
          </p:cNvCxnSpPr>
          <p:nvPr/>
        </p:nvCxnSpPr>
        <p:spPr>
          <a:xfrm flipV="1">
            <a:off x="11870708" y="1944041"/>
            <a:ext cx="0" cy="94647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0350FC4-B1D4-6330-166F-16D8562B50BF}"/>
              </a:ext>
            </a:extLst>
          </p:cNvPr>
          <p:cNvCxnSpPr/>
          <p:nvPr/>
        </p:nvCxnSpPr>
        <p:spPr>
          <a:xfrm>
            <a:off x="602391" y="5221129"/>
            <a:ext cx="1123969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B191D8-BD23-CBF0-28E7-BAEBD17CBBDD}"/>
              </a:ext>
            </a:extLst>
          </p:cNvPr>
          <p:cNvCxnSpPr/>
          <p:nvPr/>
        </p:nvCxnSpPr>
        <p:spPr>
          <a:xfrm>
            <a:off x="602390" y="4295354"/>
            <a:ext cx="1123969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4B33A4-E916-C743-98C5-68FFA356AFA0}"/>
              </a:ext>
            </a:extLst>
          </p:cNvPr>
          <p:cNvCxnSpPr>
            <a:cxnSpLocks/>
          </p:cNvCxnSpPr>
          <p:nvPr/>
        </p:nvCxnSpPr>
        <p:spPr>
          <a:xfrm>
            <a:off x="602390" y="4295354"/>
            <a:ext cx="1" cy="9257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CD0C7BF-817F-CE57-2D1C-69AF271819BF}"/>
              </a:ext>
            </a:extLst>
          </p:cNvPr>
          <p:cNvCxnSpPr>
            <a:cxnSpLocks/>
          </p:cNvCxnSpPr>
          <p:nvPr/>
        </p:nvCxnSpPr>
        <p:spPr>
          <a:xfrm flipH="1">
            <a:off x="11842087" y="4295354"/>
            <a:ext cx="1" cy="9257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21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519402-4255-6340-906B-15360E7A88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7E1FE-8F47-4749-8040-639053179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51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500" dirty="0">
                <a:solidFill>
                  <a:srgbClr val="F1B300"/>
                </a:solidFill>
              </a:rPr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1F615A-223D-624A-897D-E4BAF11A5B86}"/>
              </a:ext>
            </a:extLst>
          </p:cNvPr>
          <p:cNvSpPr/>
          <p:nvPr/>
        </p:nvSpPr>
        <p:spPr>
          <a:xfrm>
            <a:off x="0" y="5918479"/>
            <a:ext cx="12192000" cy="939521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935CF-13E9-9A41-8D7E-83411CCB0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560" y="6258875"/>
            <a:ext cx="5308879" cy="25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4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1EDBF-39AD-288F-83BE-574F16627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A717-F203-595B-2645-B93244A5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305"/>
            <a:ext cx="11073950" cy="566053"/>
          </a:xfrm>
        </p:spPr>
        <p:txBody>
          <a:bodyPr>
            <a:noAutofit/>
          </a:bodyPr>
          <a:lstStyle/>
          <a:p>
            <a:r>
              <a:rPr lang="en-US" sz="4000" u="sng" dirty="0"/>
              <a:t>What Is X-ray Detection? Why Is It Important </a:t>
            </a:r>
            <a:endParaRPr lang="en-AU" sz="40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1308D-4E25-4B9D-DA9E-8D1615CE3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5702"/>
            <a:ext cx="4403409" cy="37949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sz="2400" b="0" dirty="0">
                <a:solidFill>
                  <a:schemeClr val="tx1"/>
                </a:solidFill>
                <a:latin typeface="+mn-lt"/>
              </a:rPr>
              <a:t>The use of X-ray detection by astronauts is vital to 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entities in space such as:</a:t>
            </a:r>
          </a:p>
          <a:p>
            <a:pPr algn="just"/>
            <a:r>
              <a:rPr lang="en-US" sz="2400" b="0" dirty="0">
                <a:solidFill>
                  <a:schemeClr val="tx1"/>
                </a:solidFill>
                <a:latin typeface="+mn-lt"/>
              </a:rPr>
              <a:t>Black holes</a:t>
            </a:r>
          </a:p>
          <a:p>
            <a:pPr algn="just"/>
            <a:r>
              <a:rPr lang="en-US" sz="2400" b="0" dirty="0">
                <a:solidFill>
                  <a:schemeClr val="tx1"/>
                </a:solidFill>
                <a:latin typeface="+mn-lt"/>
              </a:rPr>
              <a:t>Pulsars </a:t>
            </a:r>
          </a:p>
          <a:p>
            <a:pPr algn="just"/>
            <a:r>
              <a:rPr lang="en-US" sz="2400" b="0" dirty="0">
                <a:solidFill>
                  <a:schemeClr val="tx1"/>
                </a:solidFill>
                <a:latin typeface="+mn-lt"/>
              </a:rPr>
              <a:t>Supernovae</a:t>
            </a:r>
          </a:p>
          <a:p>
            <a:pPr marL="0" indent="0" algn="just">
              <a:buNone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Helping to develop technologies for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space travel 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medicine. (Reference 2)</a:t>
            </a:r>
            <a:endParaRPr lang="en-AU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BD57E-1203-13D5-996D-2A98AB1EEC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1215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AAB389F6-42C7-4A8A-9269-6F8BD4E5E613}" type="slidenum">
              <a:rPr lang="en-AU" smtClean="0"/>
              <a:t>2</a:t>
            </a:fld>
            <a:endParaRPr lang="en-AU" dirty="0"/>
          </a:p>
        </p:txBody>
      </p:sp>
      <p:pic>
        <p:nvPicPr>
          <p:cNvPr id="9220" name="Picture 4" descr="X-Rays - NASA Science">
            <a:extLst>
              <a:ext uri="{FF2B5EF4-FFF2-40B4-BE49-F238E27FC236}">
                <a16:creationId xmlns:a16="http://schemas.microsoft.com/office/drawing/2014/main" id="{894878CB-29E2-3CF5-9DEA-ACA5F8687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141" y="2677659"/>
            <a:ext cx="1955026" cy="244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Theory of the universe to be tested by Nasa's new black hole X-ray  telescope | The US Sun">
            <a:extLst>
              <a:ext uri="{FF2B5EF4-FFF2-40B4-BE49-F238E27FC236}">
                <a16:creationId xmlns:a16="http://schemas.microsoft.com/office/drawing/2014/main" id="{F061EF61-1546-D16C-A074-E1D64158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99" y="3870585"/>
            <a:ext cx="3543713" cy="23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X-ray telescopes and detectors, satellite missions, current and future plans">
            <a:extLst>
              <a:ext uri="{FF2B5EF4-FFF2-40B4-BE49-F238E27FC236}">
                <a16:creationId xmlns:a16="http://schemas.microsoft.com/office/drawing/2014/main" id="{DF7C1AF7-76AC-4D49-4E5B-15C5A68AF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99" y="1051112"/>
            <a:ext cx="3526101" cy="219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A68AFF-1518-2FFA-14A4-2017333301FE}"/>
              </a:ext>
            </a:extLst>
          </p:cNvPr>
          <p:cNvSpPr txBox="1"/>
          <p:nvPr/>
        </p:nvSpPr>
        <p:spPr>
          <a:xfrm>
            <a:off x="5439354" y="5117710"/>
            <a:ext cx="219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Human X-ray imaging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F9870-9772-B1B0-D1F7-7B4BC7520D3C}"/>
              </a:ext>
            </a:extLst>
          </p:cNvPr>
          <p:cNvSpPr txBox="1"/>
          <p:nvPr/>
        </p:nvSpPr>
        <p:spPr>
          <a:xfrm>
            <a:off x="8488834" y="3272855"/>
            <a:ext cx="2221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Space X-ray telescope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AF8B4-056A-8F47-CE9A-9A53E7AA8891}"/>
              </a:ext>
            </a:extLst>
          </p:cNvPr>
          <p:cNvSpPr txBox="1"/>
          <p:nvPr/>
        </p:nvSpPr>
        <p:spPr>
          <a:xfrm>
            <a:off x="7827699" y="6276792"/>
            <a:ext cx="368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these telescopes could be used: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0CD39-8381-4B89-A6EC-F2734CCBFE00}"/>
              </a:ext>
            </a:extLst>
          </p:cNvPr>
          <p:cNvSpPr txBox="1"/>
          <p:nvPr/>
        </p:nvSpPr>
        <p:spPr>
          <a:xfrm>
            <a:off x="5332021" y="5413320"/>
            <a:ext cx="22979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" dirty="0"/>
              <a:t>edhelper.com/</a:t>
            </a:r>
            <a:r>
              <a:rPr lang="en-US" sz="600" dirty="0" err="1"/>
              <a:t>reading_comprehensions</a:t>
            </a:r>
            <a:r>
              <a:rPr lang="en-US" sz="600" dirty="0"/>
              <a:t>/How-Do-X-Rays-Work.htm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0472C3-656F-4CB6-A190-3A5556067817}"/>
              </a:ext>
            </a:extLst>
          </p:cNvPr>
          <p:cNvSpPr txBox="1"/>
          <p:nvPr/>
        </p:nvSpPr>
        <p:spPr>
          <a:xfrm>
            <a:off x="8388336" y="3541296"/>
            <a:ext cx="24048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https://darkmatterdarkenergy.com/2015/04/21/x-raying-dark-matter/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BC8030-1708-4341-9F59-D5522433E65C}"/>
              </a:ext>
            </a:extLst>
          </p:cNvPr>
          <p:cNvSpPr txBox="1"/>
          <p:nvPr/>
        </p:nvSpPr>
        <p:spPr>
          <a:xfrm>
            <a:off x="7976354" y="6582134"/>
            <a:ext cx="32464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https://www.the-sun.com/lifestyle/tech-old/4233120/nasa-x-ray-telescope-black-holes-universe/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F417F33-925E-44B1-B516-683D55243575}"/>
              </a:ext>
            </a:extLst>
          </p:cNvPr>
          <p:cNvSpPr txBox="1">
            <a:spLocks/>
          </p:cNvSpPr>
          <p:nvPr/>
        </p:nvSpPr>
        <p:spPr>
          <a:xfrm>
            <a:off x="820588" y="1256909"/>
            <a:ext cx="4403409" cy="111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What is the connection between solar cells and X-ray detection?</a:t>
            </a:r>
            <a:endParaRPr lang="en-AU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660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019F0-8047-5F27-1F77-413001CD4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AE907-8CEC-965A-5FB0-819EFEE09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960"/>
            <a:ext cx="10515600" cy="566053"/>
          </a:xfrm>
        </p:spPr>
        <p:txBody>
          <a:bodyPr>
            <a:noAutofit/>
          </a:bodyPr>
          <a:lstStyle/>
          <a:p>
            <a:r>
              <a:rPr lang="en-US" sz="4000" u="sng" dirty="0"/>
              <a:t>Introduction to Hole Transport Materials</a:t>
            </a:r>
            <a:endParaRPr lang="en-AU" sz="40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6B16F-E372-C007-FECA-C4DDCB221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48625"/>
            <a:ext cx="5705901" cy="5645586"/>
          </a:xfrm>
        </p:spPr>
        <p:txBody>
          <a:bodyPr>
            <a:normAutofit fontScale="25000" lnSpcReduction="20000"/>
          </a:bodyPr>
          <a:lstStyle/>
          <a:p>
            <a:pPr marL="0" lvl="0" indent="0" algn="just" defTabSz="3423514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9600" b="0" dirty="0">
                <a:solidFill>
                  <a:prstClr val="black"/>
                </a:solidFill>
                <a:latin typeface="Calibri" panose="020F0502020204030204"/>
                <a:ea typeface="Oswald"/>
                <a:sym typeface="Oswald"/>
              </a:rPr>
              <a:t>Hole transport layers all stem from something known as an </a:t>
            </a:r>
            <a:r>
              <a:rPr lang="en-US" sz="9600" dirty="0">
                <a:solidFill>
                  <a:prstClr val="black"/>
                </a:solidFill>
                <a:latin typeface="Calibri" panose="020F0502020204030204"/>
                <a:ea typeface="Oswald"/>
                <a:sym typeface="Oswald"/>
              </a:rPr>
              <a:t>electron hole</a:t>
            </a:r>
            <a:r>
              <a:rPr lang="en-US" sz="9600" b="0" dirty="0">
                <a:solidFill>
                  <a:prstClr val="black"/>
                </a:solidFill>
                <a:latin typeface="Calibri" panose="020F0502020204030204"/>
                <a:ea typeface="Oswald"/>
                <a:sym typeface="Oswald"/>
              </a:rPr>
              <a:t>:</a:t>
            </a:r>
          </a:p>
          <a:p>
            <a:pPr algn="just" defTabSz="3423514">
              <a:lnSpc>
                <a:spcPct val="115000"/>
              </a:lnSpc>
              <a:spcBef>
                <a:spcPts val="0"/>
              </a:spcBef>
            </a:pPr>
            <a:r>
              <a:rPr lang="en-US" sz="9600" b="0" dirty="0">
                <a:solidFill>
                  <a:prstClr val="black"/>
                </a:solidFill>
                <a:latin typeface="Calibri" panose="020F0502020204030204"/>
                <a:ea typeface="Oswald"/>
                <a:sym typeface="Oswald"/>
              </a:rPr>
              <a:t>A location in a semiconducting material that is positively charged, which form from differing energy levels. </a:t>
            </a:r>
          </a:p>
          <a:p>
            <a:pPr marL="0" indent="0" algn="just" defTabSz="3423514">
              <a:lnSpc>
                <a:spcPct val="115000"/>
              </a:lnSpc>
              <a:spcBef>
                <a:spcPts val="0"/>
              </a:spcBef>
              <a:buNone/>
            </a:pPr>
            <a:endParaRPr lang="en-US" sz="9600" b="0" dirty="0">
              <a:solidFill>
                <a:prstClr val="black"/>
              </a:solidFill>
              <a:latin typeface="Calibri" panose="020F0502020204030204"/>
              <a:ea typeface="Oswald"/>
              <a:sym typeface="Oswald"/>
            </a:endParaRPr>
          </a:p>
          <a:p>
            <a:pPr algn="just" defTabSz="3423514">
              <a:lnSpc>
                <a:spcPct val="115000"/>
              </a:lnSpc>
              <a:spcBef>
                <a:spcPts val="0"/>
              </a:spcBef>
            </a:pPr>
            <a:r>
              <a:rPr lang="en-US" sz="9600" b="0" dirty="0">
                <a:solidFill>
                  <a:prstClr val="black"/>
                </a:solidFill>
                <a:latin typeface="Calibri" panose="020F0502020204030204"/>
                <a:ea typeface="Oswald"/>
                <a:sym typeface="Oswald"/>
              </a:rPr>
              <a:t>Effectiveness depends on ability to cancel out negative charge.</a:t>
            </a:r>
          </a:p>
          <a:p>
            <a:pPr algn="just" defTabSz="3423514">
              <a:lnSpc>
                <a:spcPct val="115000"/>
              </a:lnSpc>
              <a:spcBef>
                <a:spcPts val="0"/>
              </a:spcBef>
            </a:pPr>
            <a:endParaRPr lang="en-US" sz="9600" b="0" dirty="0">
              <a:solidFill>
                <a:prstClr val="black"/>
              </a:solidFill>
              <a:latin typeface="Calibri" panose="020F0502020204030204"/>
              <a:ea typeface="Oswald"/>
              <a:sym typeface="Oswald"/>
            </a:endParaRPr>
          </a:p>
          <a:p>
            <a:pPr marL="0" lvl="0" indent="0" algn="just" defTabSz="3423514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9600" b="0" dirty="0">
                <a:solidFill>
                  <a:prstClr val="black"/>
                </a:solidFill>
                <a:latin typeface="Calibri" panose="020F0502020204030204"/>
                <a:ea typeface="Oswald"/>
                <a:sym typeface="Oswald"/>
              </a:rPr>
              <a:t>A hole transporting material like </a:t>
            </a:r>
            <a:r>
              <a:rPr lang="en-US" sz="9600" b="0" dirty="0" err="1">
                <a:solidFill>
                  <a:prstClr val="black"/>
                </a:solidFill>
                <a:latin typeface="Calibri" panose="020F0502020204030204"/>
                <a:ea typeface="Oswald"/>
                <a:sym typeface="Oswald"/>
              </a:rPr>
              <a:t>Sprio-MeOTAD</a:t>
            </a:r>
            <a:r>
              <a:rPr lang="en-US" sz="9600" b="0" dirty="0">
                <a:solidFill>
                  <a:prstClr val="black"/>
                </a:solidFill>
                <a:latin typeface="Calibri" panose="020F0502020204030204"/>
                <a:ea typeface="Oswald"/>
                <a:sym typeface="Oswald"/>
              </a:rPr>
              <a:t> must be smooshed between anode (+) and cathode (-) layers of an X-ray detector for maximum efficiency. Alternation can help with this. </a:t>
            </a:r>
            <a:r>
              <a:rPr lang="en-US" sz="9600" dirty="0">
                <a:solidFill>
                  <a:prstClr val="black"/>
                </a:solidFill>
                <a:latin typeface="Calibri" panose="020F0502020204030204"/>
                <a:ea typeface="Oswald"/>
                <a:sym typeface="Oswald"/>
              </a:rPr>
              <a:t>(Reference 3)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21E32-FF1D-5E52-17FC-78A31BE137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16574" y="6499570"/>
            <a:ext cx="283030" cy="365125"/>
          </a:xfrm>
          <a:prstGeom prst="rect">
            <a:avLst/>
          </a:prstGeom>
        </p:spPr>
        <p:txBody>
          <a:bodyPr/>
          <a:lstStyle/>
          <a:p>
            <a:fld id="{AAB389F6-42C7-4A8A-9269-6F8BD4E5E613}" type="slidenum">
              <a:rPr lang="en-AU" smtClean="0"/>
              <a:t>3</a:t>
            </a:fld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86FFC7-A865-4E05-824C-4F96358EF6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151"/>
          <a:stretch/>
        </p:blipFill>
        <p:spPr>
          <a:xfrm>
            <a:off x="7569959" y="1076454"/>
            <a:ext cx="3266364" cy="27191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CB46F4-E00E-4FF4-8F9D-F38E206D8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24" t="23366"/>
          <a:stretch/>
        </p:blipFill>
        <p:spPr>
          <a:xfrm>
            <a:off x="8407590" y="4108510"/>
            <a:ext cx="1964140" cy="25401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984621-C87D-4BF5-B22B-F56D4A585516}"/>
              </a:ext>
            </a:extLst>
          </p:cNvPr>
          <p:cNvSpPr txBox="1"/>
          <p:nvPr/>
        </p:nvSpPr>
        <p:spPr>
          <a:xfrm>
            <a:off x="8439720" y="6601878"/>
            <a:ext cx="189987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https://www.nature.com/articles/s41467-024-50179-2</a:t>
            </a:r>
          </a:p>
        </p:txBody>
      </p:sp>
    </p:spTree>
    <p:extLst>
      <p:ext uri="{BB962C8B-B14F-4D97-AF65-F5344CB8AC3E}">
        <p14:creationId xmlns:p14="http://schemas.microsoft.com/office/powerpoint/2010/main" val="23268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8240"/>
            <a:ext cx="10515600" cy="566053"/>
          </a:xfrm>
        </p:spPr>
        <p:txBody>
          <a:bodyPr>
            <a:noAutofit/>
          </a:bodyPr>
          <a:lstStyle/>
          <a:p>
            <a:r>
              <a:rPr lang="en-US" sz="4000" u="sng" dirty="0"/>
              <a:t>The Project at Hand</a:t>
            </a:r>
            <a:endParaRPr lang="en-AU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67275"/>
            <a:ext cx="5746843" cy="5555385"/>
          </a:xfrm>
        </p:spPr>
        <p:txBody>
          <a:bodyPr>
            <a:normAutofit/>
          </a:bodyPr>
          <a:lstStyle/>
          <a:p>
            <a:pPr marL="0" lvl="0" indent="0" algn="just" defTabSz="3423514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/>
                <a:cs typeface="+mn-cs"/>
              </a:rPr>
              <a:t>This project focused on a hole transport layer in perovskite X-ray detectors called Spiro-</a:t>
            </a:r>
            <a:r>
              <a:rPr lang="en-US" sz="2400" b="0" dirty="0" err="1">
                <a:solidFill>
                  <a:srgbClr val="000000"/>
                </a:solidFill>
                <a:latin typeface="Calibri" panose="020F0502020204030204"/>
                <a:cs typeface="+mn-cs"/>
              </a:rPr>
              <a:t>MeOTAD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/>
                <a:cs typeface="+mn-cs"/>
              </a:rPr>
              <a:t>. </a:t>
            </a:r>
            <a:r>
              <a:rPr lang="en-US" sz="2400" dirty="0">
                <a:solidFill>
                  <a:srgbClr val="000000"/>
                </a:solidFill>
                <a:latin typeface="Calibri" panose="020F0502020204030204"/>
                <a:cs typeface="+mn-cs"/>
              </a:rPr>
              <a:t>(Reference 3)</a:t>
            </a:r>
          </a:p>
          <a:p>
            <a:pPr marL="0" lvl="0" indent="0" algn="just" defTabSz="3423514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0000"/>
              </a:solidFill>
              <a:latin typeface="Calibri" panose="020F0502020204030204"/>
              <a:cs typeface="+mn-cs"/>
            </a:endParaRPr>
          </a:p>
          <a:p>
            <a:pPr algn="just" defTabSz="3423514">
              <a:lnSpc>
                <a:spcPct val="100000"/>
              </a:lnSpc>
              <a:spcBef>
                <a:spcPts val="0"/>
              </a:spcBef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/>
                <a:cs typeface="+mn-cs"/>
              </a:rPr>
              <a:t>Many synthetic strategies were attempted, with one favoring over all others.</a:t>
            </a:r>
          </a:p>
          <a:p>
            <a:pPr algn="just" defTabSz="3423514">
              <a:lnSpc>
                <a:spcPct val="100000"/>
              </a:lnSpc>
              <a:spcBef>
                <a:spcPts val="0"/>
              </a:spcBef>
            </a:pPr>
            <a:endParaRPr lang="en-US" sz="2400" b="0" dirty="0">
              <a:solidFill>
                <a:srgbClr val="000000"/>
              </a:solidFill>
              <a:latin typeface="Calibri" panose="020F0502020204030204"/>
              <a:cs typeface="+mn-cs"/>
            </a:endParaRPr>
          </a:p>
          <a:p>
            <a:pPr algn="just" defTabSz="3423514">
              <a:lnSpc>
                <a:spcPct val="100000"/>
              </a:lnSpc>
              <a:spcBef>
                <a:spcPts val="0"/>
              </a:spcBef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/>
                <a:cs typeface="+mn-cs"/>
              </a:rPr>
              <a:t>All synthesized complexes were examined via NMR and UV-Vis.</a:t>
            </a:r>
          </a:p>
          <a:p>
            <a:pPr algn="just" defTabSz="3423514">
              <a:lnSpc>
                <a:spcPct val="100000"/>
              </a:lnSpc>
              <a:spcBef>
                <a:spcPts val="0"/>
              </a:spcBef>
            </a:pPr>
            <a:endParaRPr lang="en-US" sz="2400" b="0" dirty="0">
              <a:solidFill>
                <a:srgbClr val="000000"/>
              </a:solidFill>
              <a:latin typeface="Calibri" panose="020F0502020204030204"/>
              <a:cs typeface="+mn-cs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Perovskite X-ray detectors play a vital role in medical imaging and NASA related planetary research.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(Reference 2 and 3)</a:t>
            </a:r>
          </a:p>
          <a:p>
            <a:pPr algn="just" defTabSz="3423514">
              <a:lnSpc>
                <a:spcPct val="100000"/>
              </a:lnSpc>
              <a:spcBef>
                <a:spcPts val="0"/>
              </a:spcBef>
            </a:pP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883019" y="6492875"/>
            <a:ext cx="322629" cy="365125"/>
          </a:xfrm>
          <a:prstGeom prst="rect">
            <a:avLst/>
          </a:prstGeom>
        </p:spPr>
        <p:txBody>
          <a:bodyPr/>
          <a:lstStyle/>
          <a:p>
            <a:fld id="{AAB389F6-42C7-4A8A-9269-6F8BD4E5E613}" type="slidenum">
              <a:rPr lang="en-AU" smtClean="0"/>
              <a:t>4</a:t>
            </a:fld>
            <a:endParaRPr lang="en-AU"/>
          </a:p>
        </p:txBody>
      </p:sp>
      <p:sp>
        <p:nvSpPr>
          <p:cNvPr id="6" name="AutoShape 12" descr="Spiro-MeOTAD 99 HPLC 207739-72-8">
            <a:extLst>
              <a:ext uri="{FF2B5EF4-FFF2-40B4-BE49-F238E27FC236}">
                <a16:creationId xmlns:a16="http://schemas.microsoft.com/office/drawing/2014/main" id="{C4A88E40-B095-48CE-A4EB-ECFD4BA1EF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44606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8AE9F7-D2A0-4895-AB99-3FA9BF6B3369}"/>
              </a:ext>
            </a:extLst>
          </p:cNvPr>
          <p:cNvSpPr txBox="1"/>
          <p:nvPr/>
        </p:nvSpPr>
        <p:spPr>
          <a:xfrm>
            <a:off x="7129361" y="6031183"/>
            <a:ext cx="452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Figure 2: </a:t>
            </a:r>
            <a:r>
              <a:rPr lang="en-US" dirty="0"/>
              <a:t>Chemical Structure of Spiro-</a:t>
            </a:r>
            <a:r>
              <a:rPr lang="en-US" dirty="0" err="1"/>
              <a:t>MeOTAD</a:t>
            </a:r>
            <a:endParaRPr lang="en-US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4073208-4A79-4E6A-ACA3-DB3D28912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18009"/>
              </p:ext>
            </p:extLst>
          </p:nvPr>
        </p:nvGraphicFramePr>
        <p:xfrm>
          <a:off x="9306272" y="2255671"/>
          <a:ext cx="199394" cy="73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S ChemDraw Drawing" r:id="rId4" imgW="115309" imgH="429297" progId="ChemDraw.Document.6.0">
                  <p:embed/>
                </p:oleObj>
              </mc:Choice>
              <mc:Fallback>
                <p:oleObj name="CS ChemDraw Drawing" r:id="rId4" imgW="115309" imgH="4292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06272" y="2255671"/>
                        <a:ext cx="199394" cy="73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9A4135C-E3DB-4BB7-9486-40175F6FE2C1}"/>
              </a:ext>
            </a:extLst>
          </p:cNvPr>
          <p:cNvSpPr txBox="1"/>
          <p:nvPr/>
        </p:nvSpPr>
        <p:spPr>
          <a:xfrm>
            <a:off x="7103660" y="19820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1: </a:t>
            </a:r>
            <a:r>
              <a:rPr lang="en-US" dirty="0"/>
              <a:t>Chemical Structure of Spiro Molecule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88E09A2-678A-400B-A6D0-A71137F8A3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90197"/>
              </p:ext>
            </p:extLst>
          </p:nvPr>
        </p:nvGraphicFramePr>
        <p:xfrm>
          <a:off x="6796800" y="2729087"/>
          <a:ext cx="5129724" cy="3070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S ChemDraw Drawing" r:id="rId6" imgW="2069166" imgH="1238810" progId="ChemDraw.Document.6.0">
                  <p:embed/>
                </p:oleObj>
              </mc:Choice>
              <mc:Fallback>
                <p:oleObj name="CS ChemDraw Drawing" r:id="rId6" imgW="2069166" imgH="12388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96800" y="2729087"/>
                        <a:ext cx="5129724" cy="3070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923A24D-C9FA-4ACA-9D70-92168BF5A2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89141"/>
              </p:ext>
            </p:extLst>
          </p:nvPr>
        </p:nvGraphicFramePr>
        <p:xfrm>
          <a:off x="8486151" y="666309"/>
          <a:ext cx="1807018" cy="153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S ChemDraw Drawing" r:id="rId8" imgW="728158" imgH="621254" progId="ChemDraw.Document.6.0">
                  <p:embed/>
                </p:oleObj>
              </mc:Choice>
              <mc:Fallback>
                <p:oleObj name="CS ChemDraw Drawing" r:id="rId8" imgW="728158" imgH="6212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86151" y="666309"/>
                        <a:ext cx="1807018" cy="1539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7EBFFD-663B-3804-E9AE-003B4A589706}"/>
              </a:ext>
            </a:extLst>
          </p:cNvPr>
          <p:cNvCxnSpPr>
            <a:cxnSpLocks/>
          </p:cNvCxnSpPr>
          <p:nvPr/>
        </p:nvCxnSpPr>
        <p:spPr>
          <a:xfrm>
            <a:off x="10176026" y="934876"/>
            <a:ext cx="0" cy="129176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DB1E67-D2F6-5C5B-3776-C4104848DC43}"/>
              </a:ext>
            </a:extLst>
          </p:cNvPr>
          <p:cNvCxnSpPr>
            <a:cxnSpLocks/>
          </p:cNvCxnSpPr>
          <p:nvPr/>
        </p:nvCxnSpPr>
        <p:spPr>
          <a:xfrm>
            <a:off x="8595160" y="934875"/>
            <a:ext cx="0" cy="129176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A0022A-398E-38B2-209B-45A6BA0A0DCD}"/>
              </a:ext>
            </a:extLst>
          </p:cNvPr>
          <p:cNvCxnSpPr>
            <a:cxnSpLocks/>
          </p:cNvCxnSpPr>
          <p:nvPr/>
        </p:nvCxnSpPr>
        <p:spPr>
          <a:xfrm flipH="1">
            <a:off x="8595160" y="2226642"/>
            <a:ext cx="1580866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275D92-4C49-73A2-1B03-9A718F4504E1}"/>
              </a:ext>
            </a:extLst>
          </p:cNvPr>
          <p:cNvCxnSpPr>
            <a:cxnSpLocks/>
          </p:cNvCxnSpPr>
          <p:nvPr/>
        </p:nvCxnSpPr>
        <p:spPr>
          <a:xfrm flipH="1">
            <a:off x="8599227" y="932163"/>
            <a:ext cx="1580866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44F5E7-069D-36ED-55E1-51A120FA42A6}"/>
              </a:ext>
            </a:extLst>
          </p:cNvPr>
          <p:cNvCxnSpPr>
            <a:cxnSpLocks/>
          </p:cNvCxnSpPr>
          <p:nvPr/>
        </p:nvCxnSpPr>
        <p:spPr>
          <a:xfrm>
            <a:off x="10175854" y="3609031"/>
            <a:ext cx="0" cy="129176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0CBD8E-7E10-97D3-22DE-FDD56189AFFD}"/>
              </a:ext>
            </a:extLst>
          </p:cNvPr>
          <p:cNvCxnSpPr>
            <a:cxnSpLocks/>
          </p:cNvCxnSpPr>
          <p:nvPr/>
        </p:nvCxnSpPr>
        <p:spPr>
          <a:xfrm>
            <a:off x="8594988" y="3609030"/>
            <a:ext cx="0" cy="129176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894517D-A56C-6D63-83F8-5FFD17054E78}"/>
              </a:ext>
            </a:extLst>
          </p:cNvPr>
          <p:cNvCxnSpPr>
            <a:cxnSpLocks/>
          </p:cNvCxnSpPr>
          <p:nvPr/>
        </p:nvCxnSpPr>
        <p:spPr>
          <a:xfrm flipH="1">
            <a:off x="8594988" y="4900797"/>
            <a:ext cx="1580866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D22FD6-87E0-6476-574B-0DF8C3FD13E5}"/>
              </a:ext>
            </a:extLst>
          </p:cNvPr>
          <p:cNvCxnSpPr>
            <a:cxnSpLocks/>
          </p:cNvCxnSpPr>
          <p:nvPr/>
        </p:nvCxnSpPr>
        <p:spPr>
          <a:xfrm flipH="1">
            <a:off x="8599055" y="3606318"/>
            <a:ext cx="1580866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34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960"/>
            <a:ext cx="10515600" cy="566053"/>
          </a:xfrm>
        </p:spPr>
        <p:txBody>
          <a:bodyPr>
            <a:noAutofit/>
          </a:bodyPr>
          <a:lstStyle/>
          <a:p>
            <a:r>
              <a:rPr lang="en-US" sz="4000" u="sng" dirty="0"/>
              <a:t>Synthesis and Characterization</a:t>
            </a:r>
            <a:endParaRPr lang="en-AU" sz="40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887200" y="6492875"/>
            <a:ext cx="304800" cy="365125"/>
          </a:xfrm>
          <a:prstGeom prst="rect">
            <a:avLst/>
          </a:prstGeom>
        </p:spPr>
        <p:txBody>
          <a:bodyPr/>
          <a:lstStyle/>
          <a:p>
            <a:fld id="{AAB389F6-42C7-4A8A-9269-6F8BD4E5E613}" type="slidenum">
              <a:rPr lang="en-AU" smtClean="0"/>
              <a:t>5</a:t>
            </a:fld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5503F-9490-4505-A285-D80724F81699}"/>
              </a:ext>
            </a:extLst>
          </p:cNvPr>
          <p:cNvSpPr txBox="1"/>
          <p:nvPr/>
        </p:nvSpPr>
        <p:spPr>
          <a:xfrm>
            <a:off x="2115060" y="2972811"/>
            <a:ext cx="79618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prstClr val="black"/>
                </a:solidFill>
              </a:rPr>
              <a:t>Scheme 1: </a:t>
            </a:r>
            <a:r>
              <a:rPr lang="en-US" sz="2300" dirty="0">
                <a:solidFill>
                  <a:prstClr val="black"/>
                </a:solidFill>
              </a:rPr>
              <a:t>Synthesis of 2,7-dibromo-9-fluoreneone </a:t>
            </a:r>
            <a:r>
              <a:rPr lang="en-US" sz="2300" b="1" dirty="0">
                <a:solidFill>
                  <a:prstClr val="black"/>
                </a:solidFill>
              </a:rPr>
              <a:t>(Reference 4)</a:t>
            </a:r>
            <a:endParaRPr lang="en-US" sz="23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8A8DD0-7EDE-42B9-BE65-C62553639810}"/>
              </a:ext>
            </a:extLst>
          </p:cNvPr>
          <p:cNvSpPr txBox="1"/>
          <p:nvPr/>
        </p:nvSpPr>
        <p:spPr>
          <a:xfrm>
            <a:off x="720998" y="6207277"/>
            <a:ext cx="1126117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prstClr val="black"/>
                </a:solidFill>
              </a:rPr>
              <a:t>Scheme 2: </a:t>
            </a:r>
            <a:r>
              <a:rPr lang="en-US" sz="2300" dirty="0">
                <a:solidFill>
                  <a:prstClr val="black"/>
                </a:solidFill>
              </a:rPr>
              <a:t>Synthesis of </a:t>
            </a:r>
            <a:r>
              <a:rPr lang="en-US" sz="2300" dirty="0">
                <a:solidFill>
                  <a:srgbClr val="000000"/>
                </a:solidFill>
              </a:rPr>
              <a:t>2',7’-dibromospiro[dibenzo</a:t>
            </a:r>
            <a:r>
              <a:rPr lang="en-US" sz="2300" i="1" dirty="0">
                <a:solidFill>
                  <a:srgbClr val="000000"/>
                </a:solidFill>
              </a:rPr>
              <a:t>[c,h]</a:t>
            </a:r>
            <a:r>
              <a:rPr lang="en-US" sz="2300" dirty="0">
                <a:solidFill>
                  <a:srgbClr val="000000"/>
                </a:solidFill>
              </a:rPr>
              <a:t>xanthene-7,9'-fluorene]</a:t>
            </a:r>
            <a:r>
              <a:rPr lang="en-US" sz="2300" dirty="0">
                <a:solidFill>
                  <a:srgbClr val="10334A"/>
                </a:solidFill>
              </a:rPr>
              <a:t> </a:t>
            </a:r>
            <a:r>
              <a:rPr lang="en-US" sz="2300" b="1" dirty="0">
                <a:solidFill>
                  <a:prstClr val="black"/>
                </a:solidFill>
              </a:rPr>
              <a:t>(Reference 2)</a:t>
            </a:r>
            <a:endParaRPr lang="en-US" sz="2300" b="1" dirty="0"/>
          </a:p>
          <a:p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5EB331A-572B-45C8-AE18-73CDB753CA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984978"/>
              </p:ext>
            </p:extLst>
          </p:nvPr>
        </p:nvGraphicFramePr>
        <p:xfrm>
          <a:off x="2692846" y="844165"/>
          <a:ext cx="7505205" cy="2056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S ChemDraw Drawing" r:id="rId4" imgW="2584525" imgH="708324" progId="ChemDraw.Document.6.0">
                  <p:embed/>
                </p:oleObj>
              </mc:Choice>
              <mc:Fallback>
                <p:oleObj name="CS ChemDraw Drawing" r:id="rId4" imgW="2584525" imgH="70832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2846" y="844165"/>
                        <a:ext cx="7505205" cy="2056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9FB07E0-B8A9-49A5-9C81-8D2E6CD715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031785"/>
              </p:ext>
            </p:extLst>
          </p:nvPr>
        </p:nvGraphicFramePr>
        <p:xfrm>
          <a:off x="525608" y="3491639"/>
          <a:ext cx="11140783" cy="242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S ChemDraw Drawing" r:id="rId6" imgW="4257675" imgH="926166" progId="ChemDraw.Document.6.0">
                  <p:embed/>
                </p:oleObj>
              </mc:Choice>
              <mc:Fallback>
                <p:oleObj name="CS ChemDraw Drawing" r:id="rId6" imgW="4257675" imgH="9261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608" y="3491639"/>
                        <a:ext cx="11140783" cy="2421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923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960"/>
            <a:ext cx="10515600" cy="566053"/>
          </a:xfrm>
        </p:spPr>
        <p:txBody>
          <a:bodyPr>
            <a:noAutofit/>
          </a:bodyPr>
          <a:lstStyle/>
          <a:p>
            <a:r>
              <a:rPr lang="en-US" sz="4000" u="sng" dirty="0"/>
              <a:t>Synthesis and Characterization – UV-Vis</a:t>
            </a:r>
            <a:endParaRPr lang="en-AU" sz="4000" u="sng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696598-19F7-4FA6-B47F-F149DA92C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0337" y="876877"/>
            <a:ext cx="4533014" cy="28029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884231" y="6492875"/>
            <a:ext cx="307769" cy="365125"/>
          </a:xfrm>
          <a:prstGeom prst="rect">
            <a:avLst/>
          </a:prstGeom>
        </p:spPr>
        <p:txBody>
          <a:bodyPr/>
          <a:lstStyle/>
          <a:p>
            <a:fld id="{AAB389F6-42C7-4A8A-9269-6F8BD4E5E613}" type="slidenum">
              <a:rPr lang="en-AU" smtClean="0"/>
              <a:t>6</a:t>
            </a:fld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C9918D-2829-478D-AA38-DD8D1CCF0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606" y="3826827"/>
            <a:ext cx="4530745" cy="28015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3DB9EC-C29E-479B-B246-8E88E2864DDB}"/>
              </a:ext>
            </a:extLst>
          </p:cNvPr>
          <p:cNvSpPr txBox="1"/>
          <p:nvPr/>
        </p:nvSpPr>
        <p:spPr>
          <a:xfrm>
            <a:off x="6096000" y="5551273"/>
            <a:ext cx="547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2',7'-Dibromospiro[dibenzo</a:t>
            </a:r>
            <a:r>
              <a:rPr lang="en-US" i="1" dirty="0">
                <a:solidFill>
                  <a:srgbClr val="000000"/>
                </a:solidFill>
              </a:rPr>
              <a:t>[c,h]</a:t>
            </a:r>
            <a:r>
              <a:rPr lang="en-US" dirty="0">
                <a:solidFill>
                  <a:srgbClr val="000000"/>
                </a:solidFill>
              </a:rPr>
              <a:t>xanthene-7,9'-fluorene]</a:t>
            </a:r>
            <a:r>
              <a:rPr lang="en-US" dirty="0">
                <a:solidFill>
                  <a:srgbClr val="10334A"/>
                </a:solidFill>
              </a:rPr>
              <a:t> </a:t>
            </a:r>
            <a:r>
              <a:rPr lang="el-GR" dirty="0"/>
              <a:t>λ</a:t>
            </a:r>
            <a:r>
              <a:rPr lang="en-US" baseline="-25000" dirty="0"/>
              <a:t>max</a:t>
            </a:r>
            <a:r>
              <a:rPr lang="en-US" dirty="0"/>
              <a:t> peak is 298 nm.</a:t>
            </a:r>
          </a:p>
        </p:txBody>
      </p:sp>
      <p:pic>
        <p:nvPicPr>
          <p:cNvPr id="5122" name="Picture 2" descr="UV-Vis Spectroscopy: A Step in the Light Direction - ICJS - International  Collegiate Journal of Science">
            <a:extLst>
              <a:ext uri="{FF2B5EF4-FFF2-40B4-BE49-F238E27FC236}">
                <a16:creationId xmlns:a16="http://schemas.microsoft.com/office/drawing/2014/main" id="{19F2BF86-86AF-413E-8CE4-26F805D52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02" y="2663072"/>
            <a:ext cx="5191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E427F6-D8D3-4197-8D06-E2A750CA6A83}"/>
              </a:ext>
            </a:extLst>
          </p:cNvPr>
          <p:cNvSpPr txBox="1"/>
          <p:nvPr/>
        </p:nvSpPr>
        <p:spPr>
          <a:xfrm>
            <a:off x="6022921" y="1121549"/>
            <a:ext cx="5694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9H-fluorenone </a:t>
            </a:r>
            <a:r>
              <a:rPr lang="el-GR" dirty="0"/>
              <a:t>λ</a:t>
            </a:r>
            <a:r>
              <a:rPr lang="en-US" baseline="-25000" dirty="0"/>
              <a:t>max</a:t>
            </a:r>
            <a:r>
              <a:rPr lang="en-US" dirty="0"/>
              <a:t> peak occurs at 377 nm and 2,7-dibromo-9-fluorenone’s </a:t>
            </a:r>
            <a:r>
              <a:rPr lang="el-GR" dirty="0"/>
              <a:t>λ</a:t>
            </a:r>
            <a:r>
              <a:rPr lang="en-US" baseline="-25000" dirty="0"/>
              <a:t>max </a:t>
            </a:r>
            <a:r>
              <a:rPr lang="en-US" dirty="0"/>
              <a:t>peak is at 415 nm. The shift can be attributed to the larger conjugated pi system of the brominated complex.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45B3D0-3C4D-454D-807C-BCA997C71EF6}"/>
              </a:ext>
            </a:extLst>
          </p:cNvPr>
          <p:cNvSpPr/>
          <p:nvPr/>
        </p:nvSpPr>
        <p:spPr>
          <a:xfrm>
            <a:off x="6754376" y="5292463"/>
            <a:ext cx="418407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https://www.curioustem.org/stem-articles/the-electromagnetic-spectrum-infra-red-radiation-visible-light-ultraviolet-radiation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B0B706-E638-4AF3-ADA0-E04467CA9601}"/>
              </a:ext>
            </a:extLst>
          </p:cNvPr>
          <p:cNvSpPr txBox="1"/>
          <p:nvPr/>
        </p:nvSpPr>
        <p:spPr>
          <a:xfrm>
            <a:off x="7968343" y="3152001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960"/>
            <a:ext cx="10693400" cy="566053"/>
          </a:xfrm>
        </p:spPr>
        <p:txBody>
          <a:bodyPr>
            <a:noAutofit/>
          </a:bodyPr>
          <a:lstStyle/>
          <a:p>
            <a:r>
              <a:rPr lang="en-US" sz="4000" u="sng" dirty="0"/>
              <a:t>Synthesis and Characterization – NMR (1/2)</a:t>
            </a:r>
            <a:endParaRPr lang="en-AU" sz="40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899718" y="6492830"/>
            <a:ext cx="274093" cy="365125"/>
          </a:xfrm>
          <a:prstGeom prst="rect">
            <a:avLst/>
          </a:prstGeom>
        </p:spPr>
        <p:txBody>
          <a:bodyPr/>
          <a:lstStyle/>
          <a:p>
            <a:fld id="{AAB389F6-42C7-4A8A-9269-6F8BD4E5E613}" type="slidenum">
              <a:rPr lang="en-AU" smtClean="0"/>
              <a:t>7</a:t>
            </a:fld>
            <a:endParaRPr lang="en-AU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7901987-616B-4C5D-B19E-ACAC81260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547106"/>
              </p:ext>
            </p:extLst>
          </p:nvPr>
        </p:nvGraphicFramePr>
        <p:xfrm>
          <a:off x="1277207" y="4093003"/>
          <a:ext cx="1822810" cy="1383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S ChemDraw Drawing" r:id="rId4" imgW="790351" imgH="600075" progId="ChemDraw.Document.6.0">
                  <p:embed/>
                </p:oleObj>
              </mc:Choice>
              <mc:Fallback>
                <p:oleObj name="CS ChemDraw Drawing" r:id="rId4" imgW="790351" imgH="6000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7207" y="4093003"/>
                        <a:ext cx="1822810" cy="1383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B0520A7-40B2-48CD-9E9B-A9122FF4BB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4912"/>
              </p:ext>
            </p:extLst>
          </p:nvPr>
        </p:nvGraphicFramePr>
        <p:xfrm>
          <a:off x="728168" y="1593743"/>
          <a:ext cx="2920888" cy="137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S ChemDraw Drawing" r:id="rId6" imgW="1266041" imgH="598394" progId="ChemDraw.Document.6.0">
                  <p:embed/>
                </p:oleObj>
              </mc:Choice>
              <mc:Fallback>
                <p:oleObj name="CS ChemDraw Drawing" r:id="rId6" imgW="1266041" imgH="5983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8168" y="1593743"/>
                        <a:ext cx="2920888" cy="1379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E82E143-39F6-44C2-B740-68F9D0417A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1316" y="835238"/>
            <a:ext cx="8252495" cy="575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81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960"/>
            <a:ext cx="10693400" cy="566053"/>
          </a:xfrm>
        </p:spPr>
        <p:txBody>
          <a:bodyPr>
            <a:noAutofit/>
          </a:bodyPr>
          <a:lstStyle/>
          <a:p>
            <a:r>
              <a:rPr lang="en-US" sz="4000" u="sng" dirty="0"/>
              <a:t>Synthesis and Characterization – NMR (2/2)</a:t>
            </a:r>
            <a:endParaRPr lang="en-AU" sz="40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899718" y="6492830"/>
            <a:ext cx="274093" cy="365125"/>
          </a:xfrm>
          <a:prstGeom prst="rect">
            <a:avLst/>
          </a:prstGeom>
        </p:spPr>
        <p:txBody>
          <a:bodyPr/>
          <a:lstStyle/>
          <a:p>
            <a:fld id="{AAB389F6-42C7-4A8A-9269-6F8BD4E5E613}" type="slidenum">
              <a:rPr lang="en-AU" smtClean="0"/>
              <a:t>8</a:t>
            </a:fld>
            <a:endParaRPr lang="en-AU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11E353C-BE99-486B-95BB-E5B5D43716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182257"/>
              </p:ext>
            </p:extLst>
          </p:nvPr>
        </p:nvGraphicFramePr>
        <p:xfrm>
          <a:off x="1024872" y="3709217"/>
          <a:ext cx="2514600" cy="2137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S ChemDraw Drawing" r:id="rId4" imgW="1090893" imgH="927847" progId="ChemDraw.Document.6.0">
                  <p:embed/>
                </p:oleObj>
              </mc:Choice>
              <mc:Fallback>
                <p:oleObj name="CS ChemDraw Drawing" r:id="rId4" imgW="1090893" imgH="927847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11E353C-BE99-486B-95BB-E5B5D43716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4872" y="3709217"/>
                        <a:ext cx="2514600" cy="2137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280F9ED-2522-45E3-8349-F01214DA76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670923"/>
              </p:ext>
            </p:extLst>
          </p:nvPr>
        </p:nvGraphicFramePr>
        <p:xfrm>
          <a:off x="838200" y="1152563"/>
          <a:ext cx="2887944" cy="213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S ChemDraw Drawing" r:id="rId6" imgW="1252257" imgH="926166" progId="ChemDraw.Document.6.0">
                  <p:embed/>
                </p:oleObj>
              </mc:Choice>
              <mc:Fallback>
                <p:oleObj name="CS ChemDraw Drawing" r:id="rId6" imgW="1252257" imgH="926166" progId="ChemDraw.Document.6.0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280F9ED-2522-45E3-8349-F01214DA76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1152563"/>
                        <a:ext cx="2887944" cy="213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780FFE8-7E8B-47E8-88C4-16745EF4B1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3795" y="836719"/>
            <a:ext cx="8190016" cy="571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46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1EDBF-39AD-288F-83BE-574F16627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A717-F203-595B-2645-B93244A5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445"/>
            <a:ext cx="11165114" cy="566053"/>
          </a:xfrm>
        </p:spPr>
        <p:txBody>
          <a:bodyPr>
            <a:noAutofit/>
          </a:bodyPr>
          <a:lstStyle/>
          <a:p>
            <a:r>
              <a:rPr lang="en-US" sz="4000" u="sng" dirty="0"/>
              <a:t>Progress Forward With Brominated Spiro</a:t>
            </a:r>
            <a:endParaRPr lang="en-AU" sz="40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1308D-4E25-4B9D-DA9E-8D1615CE3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401"/>
            <a:ext cx="6545239" cy="2380376"/>
          </a:xfrm>
        </p:spPr>
        <p:txBody>
          <a:bodyPr>
            <a:noAutofit/>
          </a:bodyPr>
          <a:lstStyle/>
          <a:p>
            <a:pPr algn="just"/>
            <a:r>
              <a:rPr lang="en-AU" sz="2400" b="0" dirty="0">
                <a:solidFill>
                  <a:schemeClr val="tx1"/>
                </a:solidFill>
                <a:latin typeface="Calibri" panose="020F0502020204030204"/>
                <a:cs typeface="+mn-cs"/>
              </a:rPr>
              <a:t>The </a:t>
            </a:r>
            <a:r>
              <a:rPr lang="en-US" sz="2400" b="0" dirty="0">
                <a:solidFill>
                  <a:schemeClr val="tx1"/>
                </a:solidFill>
                <a:latin typeface="Calibri" panose="020F0502020204030204"/>
                <a:cs typeface="+mn-cs"/>
              </a:rPr>
              <a:t>2',7'-Dibromospiro[dibenzo[c,h]xanthene-7,9'-fluorene] system opens up a multitude of applications to synthesize variations in hole transporting materials.</a:t>
            </a:r>
          </a:p>
          <a:p>
            <a:pPr algn="just"/>
            <a:r>
              <a:rPr lang="en-US" sz="2400" b="0" dirty="0">
                <a:solidFill>
                  <a:schemeClr val="tx1"/>
                </a:solidFill>
                <a:latin typeface="Calibri" panose="020F0502020204030204"/>
                <a:cs typeface="+mn-cs"/>
              </a:rPr>
              <a:t>Future work will include crafting variations of the Spiro molecule to assess the effectiveness of differing hole transport materials. </a:t>
            </a:r>
            <a:r>
              <a:rPr lang="en-US" sz="2400" dirty="0">
                <a:solidFill>
                  <a:schemeClr val="tx1"/>
                </a:solidFill>
                <a:latin typeface="Calibri" panose="020F0502020204030204"/>
                <a:cs typeface="+mn-cs"/>
              </a:rPr>
              <a:t>(Reference 1)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BD57E-1203-13D5-996D-2A98AB1EEC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76964" y="6492830"/>
            <a:ext cx="315036" cy="365125"/>
          </a:xfrm>
          <a:prstGeom prst="rect">
            <a:avLst/>
          </a:prstGeom>
        </p:spPr>
        <p:txBody>
          <a:bodyPr/>
          <a:lstStyle/>
          <a:p>
            <a:fld id="{AAB389F6-42C7-4A8A-9269-6F8BD4E5E613}" type="slidenum">
              <a:rPr lang="en-AU" smtClean="0"/>
              <a:t>9</a:t>
            </a:fld>
            <a:endParaRPr lang="en-AU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F541EB8-77FC-4BBE-B5BA-6D1694024D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43604"/>
              </p:ext>
            </p:extLst>
          </p:nvPr>
        </p:nvGraphicFramePr>
        <p:xfrm>
          <a:off x="8040978" y="1091278"/>
          <a:ext cx="3477738" cy="256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CS ChemDraw Drawing" r:id="rId4" imgW="1252257" imgH="926166" progId="ChemDraw.Document.6.0">
                  <p:embed/>
                </p:oleObj>
              </mc:Choice>
              <mc:Fallback>
                <p:oleObj name="CS ChemDraw Drawing" r:id="rId4" imgW="1252257" imgH="926166" progId="ChemDraw.Document.6.0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280F9ED-2522-45E3-8349-F01214DA76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40978" y="1091278"/>
                        <a:ext cx="3477738" cy="256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1EB823-A4A4-4DD1-B328-CDE728DF1672}"/>
              </a:ext>
            </a:extLst>
          </p:cNvPr>
          <p:cNvSpPr txBox="1"/>
          <p:nvPr/>
        </p:nvSpPr>
        <p:spPr>
          <a:xfrm>
            <a:off x="7378559" y="4936820"/>
            <a:ext cx="159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Methods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7B00B15-9559-4159-B04E-974F25C78A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429061"/>
              </p:ext>
            </p:extLst>
          </p:nvPr>
        </p:nvGraphicFramePr>
        <p:xfrm>
          <a:off x="8847594" y="5070128"/>
          <a:ext cx="706039" cy="134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CS ChemDraw Drawing" r:id="rId6" imgW="615539" imgH="116989" progId="ChemDraw.Document.6.0">
                  <p:embed/>
                </p:oleObj>
              </mc:Choice>
              <mc:Fallback>
                <p:oleObj name="CS ChemDraw Drawing" r:id="rId6" imgW="615539" imgH="1169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47594" y="5070128"/>
                        <a:ext cx="706039" cy="134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467ED11-D2A3-4319-861E-36A869F08A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919730"/>
              </p:ext>
            </p:extLst>
          </p:nvPr>
        </p:nvGraphicFramePr>
        <p:xfrm>
          <a:off x="6533814" y="5054158"/>
          <a:ext cx="799237" cy="134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CS ChemDraw Drawing" r:id="rId6" imgW="615539" imgH="116989" progId="ChemDraw.Document.6.0">
                  <p:embed/>
                </p:oleObj>
              </mc:Choice>
              <mc:Fallback>
                <p:oleObj name="CS ChemDraw Drawing" r:id="rId6" imgW="615539" imgH="1169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33814" y="5054158"/>
                        <a:ext cx="799237" cy="134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900CC25-5B41-480A-ABDA-5C317D580006}"/>
              </a:ext>
            </a:extLst>
          </p:cNvPr>
          <p:cNvSpPr txBox="1"/>
          <p:nvPr/>
        </p:nvSpPr>
        <p:spPr>
          <a:xfrm>
            <a:off x="9419035" y="4728349"/>
            <a:ext cx="239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Mg/THF + R</a:t>
            </a:r>
          </a:p>
          <a:p>
            <a:pPr algn="ctr"/>
            <a:r>
              <a:rPr lang="en-US" dirty="0"/>
              <a:t>(Grignard's Reaction)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108FC-351D-4C31-92FE-062D00E2B5F3}"/>
              </a:ext>
            </a:extLst>
          </p:cNvPr>
          <p:cNvSpPr txBox="1"/>
          <p:nvPr/>
        </p:nvSpPr>
        <p:spPr>
          <a:xfrm>
            <a:off x="9023132" y="5507988"/>
            <a:ext cx="318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Using Dibenzosuberenone with a similar synthesis strategies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7475CDA-D191-6782-12DE-0A5686BF37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8337"/>
              </p:ext>
            </p:extLst>
          </p:nvPr>
        </p:nvGraphicFramePr>
        <p:xfrm>
          <a:off x="1387326" y="4268757"/>
          <a:ext cx="2111336" cy="1602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CS ChemDraw Drawing" r:id="rId8" imgW="790351" imgH="600075" progId="ChemDraw.Document.6.0">
                  <p:embed/>
                </p:oleObj>
              </mc:Choice>
              <mc:Fallback>
                <p:oleObj name="CS ChemDraw Drawing" r:id="rId8" imgW="790351" imgH="600075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7901987-616B-4C5D-B19E-ACAC812608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87326" y="4268757"/>
                        <a:ext cx="2111336" cy="1602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B0C974B-CBB4-4A48-AB1F-FFA2FB46D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687236"/>
              </p:ext>
            </p:extLst>
          </p:nvPr>
        </p:nvGraphicFramePr>
        <p:xfrm>
          <a:off x="3836932" y="4320309"/>
          <a:ext cx="2315701" cy="1467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CS ChemDraw Drawing" r:id="rId10" imgW="901625" imgH="571164" progId="ChemDraw.Document.6.0">
                  <p:embed/>
                </p:oleObj>
              </mc:Choice>
              <mc:Fallback>
                <p:oleObj name="CS ChemDraw Drawing" r:id="rId10" imgW="901625" imgH="5711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36932" y="4320309"/>
                        <a:ext cx="2315701" cy="1467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E92EC1-0D9D-4C02-943D-FB565A188671}"/>
              </a:ext>
            </a:extLst>
          </p:cNvPr>
          <p:cNvCxnSpPr/>
          <p:nvPr/>
        </p:nvCxnSpPr>
        <p:spPr>
          <a:xfrm>
            <a:off x="1211285" y="4128249"/>
            <a:ext cx="516576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A64516-7ED0-466E-8BDC-33D8FD6CB50B}"/>
              </a:ext>
            </a:extLst>
          </p:cNvPr>
          <p:cNvCxnSpPr/>
          <p:nvPr/>
        </p:nvCxnSpPr>
        <p:spPr>
          <a:xfrm>
            <a:off x="1211285" y="6052559"/>
            <a:ext cx="516576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89A0BE-5107-40AF-AA36-F9B3893E34AA}"/>
              </a:ext>
            </a:extLst>
          </p:cNvPr>
          <p:cNvCxnSpPr>
            <a:cxnSpLocks/>
          </p:cNvCxnSpPr>
          <p:nvPr/>
        </p:nvCxnSpPr>
        <p:spPr>
          <a:xfrm>
            <a:off x="1211285" y="4128249"/>
            <a:ext cx="0" cy="19243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52E565F-86E1-49F6-9E72-1635B52B16AA}"/>
              </a:ext>
            </a:extLst>
          </p:cNvPr>
          <p:cNvCxnSpPr>
            <a:cxnSpLocks/>
          </p:cNvCxnSpPr>
          <p:nvPr/>
        </p:nvCxnSpPr>
        <p:spPr>
          <a:xfrm>
            <a:off x="6375072" y="4128249"/>
            <a:ext cx="0" cy="19243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BBEB2FD-3C70-4252-90BD-EB1AF2C935D6}"/>
              </a:ext>
            </a:extLst>
          </p:cNvPr>
          <p:cNvCxnSpPr>
            <a:cxnSpLocks/>
          </p:cNvCxnSpPr>
          <p:nvPr/>
        </p:nvCxnSpPr>
        <p:spPr>
          <a:xfrm>
            <a:off x="3670679" y="4128249"/>
            <a:ext cx="0" cy="192431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18924FD-B266-4E50-A76F-68327AC8C56C}"/>
              </a:ext>
            </a:extLst>
          </p:cNvPr>
          <p:cNvSpPr txBox="1"/>
          <p:nvPr/>
        </p:nvSpPr>
        <p:spPr>
          <a:xfrm>
            <a:off x="1228123" y="6122772"/>
            <a:ext cx="507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2,7-Dibromo-9H-fluorenone vs. Dibenzosuberenone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52B9A76B-9F0E-42D9-A41C-DB63E65DA0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167045"/>
              </p:ext>
            </p:extLst>
          </p:nvPr>
        </p:nvGraphicFramePr>
        <p:xfrm>
          <a:off x="8521322" y="4028972"/>
          <a:ext cx="532407" cy="532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CS ChemDraw Drawing" r:id="rId12" imgW="342564" imgH="342564" progId="ChemDraw.Document.6.0">
                  <p:embed/>
                </p:oleObj>
              </mc:Choice>
              <mc:Fallback>
                <p:oleObj name="CS ChemDraw Drawing" r:id="rId12" imgW="342564" imgH="3425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521322" y="4028972"/>
                        <a:ext cx="532407" cy="532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990D1B0-476B-4B1D-A4B6-0437EEB84B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530350"/>
              </p:ext>
            </p:extLst>
          </p:nvPr>
        </p:nvGraphicFramePr>
        <p:xfrm>
          <a:off x="8471055" y="5369838"/>
          <a:ext cx="431254" cy="439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CS ChemDraw Drawing" r:id="rId14" imgW="337857" imgH="343909" progId="ChemDraw.Document.6.0">
                  <p:embed/>
                </p:oleObj>
              </mc:Choice>
              <mc:Fallback>
                <p:oleObj name="CS ChemDraw Drawing" r:id="rId14" imgW="337857" imgH="3439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471055" y="5369838"/>
                        <a:ext cx="431254" cy="439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668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5E9C32DB-B7B1-449D-BF02-C9962F83ECE5}"/>
</file>

<file path=customXml/itemProps2.xml><?xml version="1.0" encoding="utf-8"?>
<ds:datastoreItem xmlns:ds="http://schemas.openxmlformats.org/officeDocument/2006/customXml" ds:itemID="{4C6E48AC-45D4-4749-B90C-0EBD4357F06B}"/>
</file>

<file path=customXml/itemProps3.xml><?xml version="1.0" encoding="utf-8"?>
<ds:datastoreItem xmlns:ds="http://schemas.openxmlformats.org/officeDocument/2006/customXml" ds:itemID="{1EFC66E8-D933-46C8-9E61-497B0521789F}"/>
</file>

<file path=docProps/app.xml><?xml version="1.0" encoding="utf-8"?>
<Properties xmlns="http://schemas.openxmlformats.org/officeDocument/2006/extended-properties" xmlns:vt="http://schemas.openxmlformats.org/officeDocument/2006/docPropsVTypes">
  <TotalTime>8031</TotalTime>
  <Words>1370</Words>
  <Application>Microsoft Office PowerPoint</Application>
  <PresentationFormat>Widescreen</PresentationFormat>
  <Paragraphs>109</Paragraphs>
  <Slides>12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Oswald</vt:lpstr>
      <vt:lpstr>Times New Roman</vt:lpstr>
      <vt:lpstr>Office Theme</vt:lpstr>
      <vt:lpstr>CS ChemDraw Drawing</vt:lpstr>
      <vt:lpstr>PowerPoint Presentation</vt:lpstr>
      <vt:lpstr>What Is X-ray Detection? Why Is It Important </vt:lpstr>
      <vt:lpstr>Introduction to Hole Transport Materials</vt:lpstr>
      <vt:lpstr>The Project at Hand</vt:lpstr>
      <vt:lpstr>Synthesis and Characterization</vt:lpstr>
      <vt:lpstr>Synthesis and Characterization – UV-Vis</vt:lpstr>
      <vt:lpstr>Synthesis and Characterization – NMR (1/2)</vt:lpstr>
      <vt:lpstr>Synthesis and Characterization – NMR (2/2)</vt:lpstr>
      <vt:lpstr>Progress Forward With Brominated Spiro</vt:lpstr>
      <vt:lpstr>Conclusion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Anne Bell</dc:creator>
  <cp:lastModifiedBy>Madison King</cp:lastModifiedBy>
  <cp:revision>71</cp:revision>
  <cp:lastPrinted>2022-01-18T15:25:48Z</cp:lastPrinted>
  <dcterms:created xsi:type="dcterms:W3CDTF">2019-12-30T16:43:17Z</dcterms:created>
  <dcterms:modified xsi:type="dcterms:W3CDTF">2025-04-04T23:29:40Z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